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1" r:id="rId5"/>
  </p:sldMasterIdLst>
  <p:notesMasterIdLst>
    <p:notesMasterId r:id="rId37"/>
  </p:notesMasterIdLst>
  <p:handoutMasterIdLst>
    <p:handoutMasterId r:id="rId38"/>
  </p:handoutMasterIdLst>
  <p:sldIdLst>
    <p:sldId id="1123" r:id="rId6"/>
    <p:sldId id="1281" r:id="rId7"/>
    <p:sldId id="1282" r:id="rId8"/>
    <p:sldId id="1285" r:id="rId9"/>
    <p:sldId id="1286" r:id="rId10"/>
    <p:sldId id="1287" r:id="rId11"/>
    <p:sldId id="1317" r:id="rId12"/>
    <p:sldId id="1288" r:id="rId13"/>
    <p:sldId id="1290" r:id="rId14"/>
    <p:sldId id="1292" r:id="rId15"/>
    <p:sldId id="1293" r:id="rId16"/>
    <p:sldId id="1294" r:id="rId17"/>
    <p:sldId id="1297" r:id="rId18"/>
    <p:sldId id="1319" r:id="rId19"/>
    <p:sldId id="1341" r:id="rId20"/>
    <p:sldId id="1342" r:id="rId21"/>
    <p:sldId id="1299" r:id="rId22"/>
    <p:sldId id="1300" r:id="rId23"/>
    <p:sldId id="1303" r:id="rId24"/>
    <p:sldId id="1301" r:id="rId25"/>
    <p:sldId id="1318" r:id="rId26"/>
    <p:sldId id="1326" r:id="rId27"/>
    <p:sldId id="1340" r:id="rId28"/>
    <p:sldId id="1306" r:id="rId29"/>
    <p:sldId id="1343" r:id="rId30"/>
    <p:sldId id="1329" r:id="rId31"/>
    <p:sldId id="1308" r:id="rId32"/>
    <p:sldId id="1309" r:id="rId33"/>
    <p:sldId id="1311" r:id="rId34"/>
    <p:sldId id="1330" r:id="rId35"/>
    <p:sldId id="1312"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Elio Damaggio" initials="ED" lastIdx="3" clrIdx="2">
    <p:extLst>
      <p:ext uri="{19B8F6BF-5375-455C-9EA6-DF929625EA0E}">
        <p15:presenceInfo xmlns:p15="http://schemas.microsoft.com/office/powerpoint/2012/main" userId="S-1-5-21-2127521184-1604012920-1887927527-80420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BBFD2"/>
    <a:srgbClr val="00188F"/>
    <a:srgbClr val="505050"/>
    <a:srgbClr val="4D9ED7"/>
    <a:srgbClr val="002050"/>
    <a:srgbClr val="008272"/>
    <a:srgbClr val="000000"/>
    <a:srgbClr val="D2D2D2"/>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7" autoAdjust="0"/>
    <p:restoredTop sz="95322" autoAdjust="0"/>
  </p:normalViewPr>
  <p:slideViewPr>
    <p:cSldViewPr snapToObjects="1">
      <p:cViewPr varScale="1">
        <p:scale>
          <a:sx n="68" d="100"/>
          <a:sy n="68" d="100"/>
        </p:scale>
        <p:origin x="708" y="66"/>
      </p:cViewPr>
      <p:guideLst/>
    </p:cSldViewPr>
  </p:slideViewPr>
  <p:outlineViewPr>
    <p:cViewPr>
      <p:scale>
        <a:sx n="33" d="100"/>
        <a:sy n="33" d="100"/>
      </p:scale>
      <p:origin x="0" y="-24636"/>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69" d="100"/>
          <a:sy n="69" d="100"/>
        </p:scale>
        <p:origin x="309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3/11/2016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19</a:t>
            </a:r>
          </a:p>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3/11/2016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780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60386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3/11/2016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927012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438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98999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12960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8165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1459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4097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89890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1395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8220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2716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8688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3/11/2016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04157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emf"/><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607309" y="6182440"/>
            <a:ext cx="1552931" cy="332660"/>
          </a:xfrm>
          <a:prstGeom prst="rect">
            <a:avLst/>
          </a:prstGeom>
        </p:spPr>
      </p:pic>
      <p:pic>
        <p:nvPicPr>
          <p:cNvPr id="3" name="Picture 2"/>
          <p:cNvPicPr>
            <a:picLocks noChangeAspect="1"/>
          </p:cNvPicPr>
          <p:nvPr userDrawn="1"/>
        </p:nvPicPr>
        <p:blipFill>
          <a:blip r:embed="rId5">
            <a:lum bright="100000"/>
          </a:blip>
          <a:stretch>
            <a:fillRect/>
          </a:stretch>
        </p:blipFill>
        <p:spPr>
          <a:xfrm>
            <a:off x="457200" y="423276"/>
            <a:ext cx="7148251" cy="1350756"/>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8247803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714450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049847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2203680"/>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7891503"/>
      </p:ext>
    </p:extLst>
  </p:cSld>
  <p:clrMapOvr>
    <a:masterClrMapping/>
  </p:clrMapOvr>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19"/>
            <a:ext cx="12436476" cy="6994844"/>
          </a:xfrm>
          <a:prstGeom prst="rect">
            <a:avLst/>
          </a:prstGeom>
        </p:spPr>
      </p:pic>
      <p:grpSp>
        <p:nvGrpSpPr>
          <p:cNvPr id="9" name="Group 8"/>
          <p:cNvGrpSpPr/>
          <p:nvPr/>
        </p:nvGrpSpPr>
        <p:grpSpPr bwMode="gray">
          <a:xfrm>
            <a:off x="274638" y="2125663"/>
            <a:ext cx="4572000" cy="457200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426344" y="490361"/>
            <a:ext cx="1552931" cy="332660"/>
          </a:xfrm>
          <a:prstGeom prst="rect">
            <a:avLst/>
          </a:prstGeom>
        </p:spPr>
      </p:pic>
    </p:spTree>
    <p:extLst>
      <p:ext uri="{BB962C8B-B14F-4D97-AF65-F5344CB8AC3E}">
        <p14:creationId xmlns:p14="http://schemas.microsoft.com/office/powerpoint/2010/main" val="174796575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18" name="Rectangle 17"/>
          <p:cNvSpPr/>
          <p:nvPr/>
        </p:nvSpPr>
        <p:spPr bwMode="gray">
          <a:xfrm>
            <a:off x="274638" y="3055303"/>
            <a:ext cx="6400800" cy="365760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3040063"/>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5143184"/>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72697" y="482454"/>
            <a:ext cx="1552931" cy="332660"/>
          </a:xfrm>
          <a:prstGeom prst="rect">
            <a:avLst/>
          </a:prstGeom>
        </p:spPr>
      </p:pic>
      <p:grpSp>
        <p:nvGrpSpPr>
          <p:cNvPr id="10" name="Group 9"/>
          <p:cNvGrpSpPr/>
          <p:nvPr/>
        </p:nvGrpSpPr>
        <p:grpSpPr bwMode="gray">
          <a:xfrm>
            <a:off x="6675438" y="3969703"/>
            <a:ext cx="2743200" cy="2743200"/>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867929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070" t="6178" b="23861"/>
          <a:stretch/>
        </p:blipFill>
        <p:spPr>
          <a:xfrm>
            <a:off x="1" y="0"/>
            <a:ext cx="12436476" cy="6994525"/>
          </a:xfrm>
          <a:prstGeom prst="rect">
            <a:avLst/>
          </a:prstGeom>
        </p:spPr>
      </p:pic>
      <p:sp>
        <p:nvSpPr>
          <p:cNvPr id="6" name="Rectangle 5"/>
          <p:cNvSpPr/>
          <p:nvPr/>
        </p:nvSpPr>
        <p:spPr bwMode="auto">
          <a:xfrm>
            <a:off x="4846638" y="1209974"/>
            <a:ext cx="7315200" cy="4573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46638" y="1209973"/>
            <a:ext cx="73136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847071" y="3954464"/>
            <a:ext cx="7314768"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87628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7070" t="6178" b="23861"/>
          <a:stretch/>
        </p:blipFill>
        <p:spPr>
          <a:xfrm>
            <a:off x="1" y="0"/>
            <a:ext cx="12436476" cy="6994525"/>
          </a:xfrm>
          <a:prstGeom prst="rect">
            <a:avLst/>
          </a:prstGeom>
        </p:spPr>
      </p:pic>
      <p:sp>
        <p:nvSpPr>
          <p:cNvPr id="6" name="Rectangle 5"/>
          <p:cNvSpPr/>
          <p:nvPr/>
        </p:nvSpPr>
        <p:spPr bwMode="auto">
          <a:xfrm>
            <a:off x="4846638" y="1209974"/>
            <a:ext cx="7315200" cy="457329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846639" y="1209974"/>
            <a:ext cx="7315199" cy="4573290"/>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246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0074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9183505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0772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75580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42381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2610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208204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01244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71706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853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6899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03683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82104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Tree>
    <p:extLst>
      <p:ext uri="{BB962C8B-B14F-4D97-AF65-F5344CB8AC3E}">
        <p14:creationId xmlns:p14="http://schemas.microsoft.com/office/powerpoint/2010/main" val="12065698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3923478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110872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66045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21692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472275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745564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0011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0810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3931818" y="2952527"/>
            <a:ext cx="8504657" cy="4041998"/>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440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121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803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5395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8310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0AB17681-062B-4DBF-9BEF-42286EEFC8F0}" type="datetimeFigureOut">
              <a:rPr lang="en-US" smtClean="0">
                <a:solidFill>
                  <a:srgbClr val="505050"/>
                </a:solidFill>
              </a:rPr>
              <a:pPr defTabSz="932597"/>
              <a:t>3/11/2016</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F9E025C4-2AFE-4037-B650-E450DD95D98F}" type="slidenum">
              <a:rPr lang="en-US" smtClean="0">
                <a:solidFill>
                  <a:srgbClr val="505050"/>
                </a:solidFill>
              </a:rPr>
              <a:pPr defTabSz="932597"/>
              <a:t>‹#›</a:t>
            </a:fld>
            <a:endParaRPr lang="en-US">
              <a:solidFill>
                <a:srgbClr val="505050"/>
              </a:solidFill>
            </a:endParaRPr>
          </a:p>
        </p:txBody>
      </p:sp>
    </p:spTree>
    <p:extLst>
      <p:ext uri="{BB962C8B-B14F-4D97-AF65-F5344CB8AC3E}">
        <p14:creationId xmlns:p14="http://schemas.microsoft.com/office/powerpoint/2010/main" val="70776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9.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212" r:id="rId11"/>
    <p:sldLayoutId id="2147484086" r:id="rId12"/>
    <p:sldLayoutId id="2147484211" r:id="rId13"/>
    <p:sldLayoutId id="2147484100" r:id="rId14"/>
    <p:sldLayoutId id="2147484213" r:id="rId15"/>
    <p:sldLayoutId id="2147484089" r:id="rId16"/>
    <p:sldLayoutId id="2147484214" r:id="rId17"/>
    <p:sldLayoutId id="2147484092" r:id="rId18"/>
    <p:sldLayoutId id="2147484190" r:id="rId19"/>
    <p:sldLayoutId id="2147484195" r:id="rId20"/>
    <p:sldLayoutId id="2147484209" r:id="rId21"/>
    <p:sldLayoutId id="2147484196" r:id="rId22"/>
    <p:sldLayoutId id="2147484208" r:id="rId23"/>
    <p:sldLayoutId id="2147484192" r:id="rId24"/>
    <p:sldLayoutId id="2147484189" r:id="rId25"/>
    <p:sldLayoutId id="2147484194" r:id="rId26"/>
    <p:sldLayoutId id="2147484127" r:id="rId27"/>
    <p:sldLayoutId id="2147484093" r:id="rId28"/>
    <p:sldLayoutId id="2147484129" r:id="rId29"/>
    <p:sldLayoutId id="2147484203" r:id="rId30"/>
    <p:sldLayoutId id="2147484217" r:id="rId31"/>
    <p:sldLayoutId id="2147484218" r:id="rId32"/>
    <p:sldLayoutId id="2147484219" r:id="rId33"/>
    <p:sldLayoutId id="2147484220"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644411266"/>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 id="2147484235" r:id="rId14"/>
    <p:sldLayoutId id="2147484236" r:id="rId15"/>
    <p:sldLayoutId id="2147484237" r:id="rId16"/>
    <p:sldLayoutId id="2147484238" r:id="rId17"/>
    <p:sldLayoutId id="2147484239" r:id="rId18"/>
    <p:sldLayoutId id="2147484240" r:id="rId19"/>
    <p:sldLayoutId id="2147484241" r:id="rId20"/>
    <p:sldLayoutId id="2147484242" r:id="rId21"/>
    <p:sldLayoutId id="2147484243" r:id="rId22"/>
    <p:sldLayoutId id="2147484244" r:id="rId23"/>
    <p:sldLayoutId id="2147484245" r:id="rId24"/>
    <p:sldLayoutId id="2147484246" r:id="rId25"/>
    <p:sldLayoutId id="2147484247" r:id="rId26"/>
    <p:sldLayoutId id="2147484248" r:id="rId27"/>
    <p:sldLayoutId id="2147484249" r:id="rId28"/>
    <p:sldLayoutId id="2147484250" r:id="rId29"/>
    <p:sldLayoutId id="2147484251" r:id="rId30"/>
    <p:sldLayoutId id="2147484252" r:id="rId3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documentation/articles/notification-hubs-android-get-started/" TargetMode="Externa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44.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Michael SH Chi</a:t>
            </a:r>
          </a:p>
          <a:p>
            <a:r>
              <a:rPr lang="en-US" dirty="0" smtClean="0"/>
              <a:t>DX TED</a:t>
            </a:r>
          </a:p>
        </p:txBody>
      </p:sp>
      <p:sp>
        <p:nvSpPr>
          <p:cNvPr id="4" name="Title 3"/>
          <p:cNvSpPr>
            <a:spLocks noGrp="1"/>
          </p:cNvSpPr>
          <p:nvPr>
            <p:ph type="title"/>
          </p:nvPr>
        </p:nvSpPr>
        <p:spPr/>
        <p:txBody>
          <a:bodyPr>
            <a:normAutofit fontScale="90000"/>
          </a:bodyPr>
          <a:lstStyle/>
          <a:p>
            <a:r>
              <a:rPr lang="en-US" dirty="0"/>
              <a:t>Mobile Push Notifications to any client with Azure Notification Hubs</a:t>
            </a:r>
          </a:p>
        </p:txBody>
      </p:sp>
      <p:sp>
        <p:nvSpPr>
          <p:cNvPr id="3" name="文字版面配置區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8580363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a:t>
            </a:r>
            <a:endParaRPr lang="en-US" dirty="0"/>
          </a:p>
        </p:txBody>
      </p:sp>
      <p:sp>
        <p:nvSpPr>
          <p:cNvPr id="3" name="Text Placeholder 2"/>
          <p:cNvSpPr>
            <a:spLocks noGrp="1"/>
          </p:cNvSpPr>
          <p:nvPr>
            <p:ph type="body" sz="quarter" idx="10"/>
          </p:nvPr>
        </p:nvSpPr>
        <p:spPr>
          <a:xfrm>
            <a:off x="274639" y="1668463"/>
            <a:ext cx="11887200" cy="3591752"/>
          </a:xfrm>
        </p:spPr>
        <p:txBody>
          <a:bodyPr/>
          <a:lstStyle/>
          <a:p>
            <a:pPr marL="0" indent="0">
              <a:buNone/>
            </a:pPr>
            <a:r>
              <a:rPr lang="en-US" dirty="0" smtClean="0">
                <a:solidFill>
                  <a:schemeClr val="accent4"/>
                </a:solidFill>
              </a:rPr>
              <a:t>Tags as interest groups</a:t>
            </a:r>
          </a:p>
          <a:p>
            <a:pPr marL="457200" lvl="1" indent="-457200">
              <a:buFont typeface="+mj-lt"/>
              <a:buAutoNum type="arabicPeriod"/>
            </a:pPr>
            <a:r>
              <a:rPr lang="en-US" sz="1800" dirty="0" smtClean="0"/>
              <a:t>Client app can register with a set of tags</a:t>
            </a:r>
          </a:p>
          <a:p>
            <a:pPr marL="457200" lvl="1" indent="-457200">
              <a:buFont typeface="+mj-lt"/>
              <a:buAutoNum type="arabicPeriod"/>
            </a:pPr>
            <a:r>
              <a:rPr lang="en-US" sz="1800" dirty="0" smtClean="0"/>
              <a:t>Tags are simple strings (no pre-provisioning is required)</a:t>
            </a:r>
          </a:p>
          <a:p>
            <a:pPr marL="457200" lvl="1" indent="-457200">
              <a:buFont typeface="+mj-lt"/>
              <a:buAutoNum type="arabicPeriod"/>
            </a:pPr>
            <a:r>
              <a:rPr lang="en-US" sz="1800" dirty="0" smtClean="0"/>
              <a:t>App back-end can target all clients with the same tag</a:t>
            </a:r>
          </a:p>
          <a:p>
            <a:pPr marL="0" indent="0">
              <a:buNone/>
            </a:pPr>
            <a:r>
              <a:rPr lang="en-US" dirty="0" smtClean="0">
                <a:solidFill>
                  <a:schemeClr val="accent3"/>
                </a:solidFill>
              </a:rPr>
              <a:t>You can use tags also for</a:t>
            </a:r>
          </a:p>
          <a:p>
            <a:pPr marL="342900" lvl="1" indent="-342900">
              <a:buFont typeface="Arial" panose="020B0604020202020204" pitchFamily="34" charset="0"/>
              <a:buChar char="•"/>
            </a:pPr>
            <a:r>
              <a:rPr lang="en-US" sz="1800" dirty="0" smtClean="0"/>
              <a:t>Multiple type of interest groups, e.g.</a:t>
            </a:r>
          </a:p>
          <a:p>
            <a:pPr marL="574675" lvl="2" indent="-342900">
              <a:buFont typeface="Arial" panose="020B0604020202020204" pitchFamily="34" charset="0"/>
              <a:buChar char="•"/>
            </a:pPr>
            <a:r>
              <a:rPr lang="en-US" sz="1600" dirty="0"/>
              <a:t>F</a:t>
            </a:r>
            <a:r>
              <a:rPr lang="en-US" sz="1600" dirty="0" smtClean="0"/>
              <a:t>ollow bands: tag “followband:Beatles”</a:t>
            </a:r>
          </a:p>
          <a:p>
            <a:pPr marL="574675" lvl="2" indent="-342900">
              <a:buFont typeface="Arial" panose="020B0604020202020204" pitchFamily="34" charset="0"/>
              <a:buChar char="•"/>
            </a:pPr>
            <a:r>
              <a:rPr lang="en-US" sz="1600" dirty="0" smtClean="0"/>
              <a:t>Follow users: tag “followuser:Alice”</a:t>
            </a:r>
          </a:p>
          <a:p>
            <a:pPr marL="342900" lvl="1" indent="-342900">
              <a:buFont typeface="Arial" panose="020B0604020202020204" pitchFamily="34" charset="0"/>
              <a:buChar char="•"/>
            </a:pPr>
            <a:r>
              <a:rPr lang="en-US" sz="1800" dirty="0" smtClean="0"/>
              <a:t>Tag devices with a user id</a:t>
            </a:r>
          </a:p>
        </p:txBody>
      </p:sp>
      <p:grpSp>
        <p:nvGrpSpPr>
          <p:cNvPr id="6" name="Group 5"/>
          <p:cNvGrpSpPr/>
          <p:nvPr/>
        </p:nvGrpSpPr>
        <p:grpSpPr>
          <a:xfrm>
            <a:off x="8370587" y="3661745"/>
            <a:ext cx="1761070" cy="1209119"/>
            <a:chOff x="8773626" y="2156700"/>
            <a:chExt cx="1726696" cy="1185519"/>
          </a:xfrm>
          <a:solidFill>
            <a:schemeClr val="bg2"/>
          </a:solidFill>
        </p:grpSpPr>
        <p:grpSp>
          <p:nvGrpSpPr>
            <p:cNvPr id="7" name="Group 6"/>
            <p:cNvGrpSpPr/>
            <p:nvPr/>
          </p:nvGrpSpPr>
          <p:grpSpPr>
            <a:xfrm>
              <a:off x="8773626" y="2156700"/>
              <a:ext cx="1726696" cy="1185519"/>
              <a:chOff x="4879203" y="2324936"/>
              <a:chExt cx="1726696" cy="1185519"/>
            </a:xfrm>
            <a:grpFill/>
          </p:grpSpPr>
          <p:sp>
            <p:nvSpPr>
              <p:cNvPr id="9" name="Rectangle 8"/>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10" name="TextBox 9"/>
              <p:cNvSpPr txBox="1"/>
              <p:nvPr/>
            </p:nvSpPr>
            <p:spPr>
              <a:xfrm>
                <a:off x="4929824" y="3060619"/>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8"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grpSp>
        <p:nvGrpSpPr>
          <p:cNvPr id="11" name="Group 10"/>
          <p:cNvGrpSpPr/>
          <p:nvPr/>
        </p:nvGrpSpPr>
        <p:grpSpPr>
          <a:xfrm>
            <a:off x="8636000" y="1774834"/>
            <a:ext cx="1230243" cy="1230515"/>
            <a:chOff x="6259896" y="3521405"/>
            <a:chExt cx="1230243" cy="1230515"/>
          </a:xfrm>
        </p:grpSpPr>
        <p:sp>
          <p:nvSpPr>
            <p:cNvPr id="12"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3" name="TextBox 12"/>
            <p:cNvSpPr txBox="1"/>
            <p:nvPr/>
          </p:nvSpPr>
          <p:spPr>
            <a:xfrm>
              <a:off x="6259896" y="4521729"/>
              <a:ext cx="1230243" cy="230191"/>
            </a:xfrm>
            <a:prstGeom prst="rect">
              <a:avLst/>
            </a:prstGeom>
            <a:noFill/>
          </p:spPr>
          <p:txBody>
            <a:bodyPr wrap="square" lIns="0" tIns="0" rIns="0" bIns="0" rtlCol="0">
              <a:spAutoFit/>
            </a:bodyPr>
            <a:lstStyle/>
            <a:p>
              <a:pPr algn="ctr" defTabSz="932596"/>
              <a:r>
                <a:rPr lang="en-US" sz="1496" dirty="0" smtClean="0">
                  <a:latin typeface="Segoe" pitchFamily="34" charset="0"/>
                </a:rPr>
                <a:t>App back-end</a:t>
              </a:r>
              <a:endParaRPr lang="en-US" sz="1496" dirty="0">
                <a:latin typeface="Segoe" pitchFamily="34" charset="0"/>
              </a:endParaRPr>
            </a:p>
          </p:txBody>
        </p:sp>
      </p:grpSp>
      <p:cxnSp>
        <p:nvCxnSpPr>
          <p:cNvPr id="20" name="Straight Arrow Connector 19"/>
          <p:cNvCxnSpPr/>
          <p:nvPr/>
        </p:nvCxnSpPr>
        <p:spPr>
          <a:xfrm flipH="1" flipV="1">
            <a:off x="9680680" y="4817705"/>
            <a:ext cx="678256" cy="835851"/>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3" name="Straight Arrow Connector 22"/>
          <p:cNvCxnSpPr/>
          <p:nvPr/>
        </p:nvCxnSpPr>
        <p:spPr>
          <a:xfrm flipV="1">
            <a:off x="8142923" y="4817706"/>
            <a:ext cx="775530" cy="816592"/>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10358936" y="5151893"/>
            <a:ext cx="1134478" cy="230191"/>
          </a:xfrm>
          <a:prstGeom prst="rect">
            <a:avLst/>
          </a:prstGeom>
          <a:noFill/>
          <a:ln>
            <a:solidFill>
              <a:schemeClr val="accent2"/>
            </a:solidFill>
          </a:ln>
        </p:spPr>
        <p:txBody>
          <a:bodyPr wrap="none" lIns="0" tIns="0" rIns="0" bIns="0" rtlCol="0">
            <a:spAutoFit/>
          </a:bodyPr>
          <a:lstStyle/>
          <a:p>
            <a:pPr algn="ctr" defTabSz="932596"/>
            <a:r>
              <a:rPr lang="en-US" sz="1496" dirty="0" smtClean="0">
                <a:solidFill>
                  <a:schemeClr val="accent4"/>
                </a:solidFill>
                <a:latin typeface="Segoe" pitchFamily="34" charset="0"/>
              </a:rPr>
              <a:t>Tag:”Beatles”</a:t>
            </a:r>
            <a:endParaRPr lang="en-US" sz="1496" dirty="0">
              <a:solidFill>
                <a:schemeClr val="accent4"/>
              </a:solidFill>
              <a:latin typeface="Segoe" pitchFamily="34" charset="0"/>
            </a:endParaRPr>
          </a:p>
        </p:txBody>
      </p:sp>
      <p:sp>
        <p:nvSpPr>
          <p:cNvPr id="27" name="TextBox 26"/>
          <p:cNvSpPr txBox="1"/>
          <p:nvPr/>
        </p:nvSpPr>
        <p:spPr>
          <a:xfrm>
            <a:off x="7096079" y="5151893"/>
            <a:ext cx="1127360" cy="230191"/>
          </a:xfrm>
          <a:prstGeom prst="rect">
            <a:avLst/>
          </a:prstGeom>
          <a:noFill/>
          <a:ln>
            <a:solidFill>
              <a:schemeClr val="accent2"/>
            </a:solidFill>
          </a:ln>
        </p:spPr>
        <p:txBody>
          <a:bodyPr wrap="none" lIns="0" tIns="0" rIns="0" bIns="0" rtlCol="0">
            <a:spAutoFit/>
          </a:bodyPr>
          <a:lstStyle/>
          <a:p>
            <a:pPr algn="ctr" defTabSz="932596"/>
            <a:r>
              <a:rPr lang="en-US" sz="1496" dirty="0" smtClean="0">
                <a:solidFill>
                  <a:schemeClr val="accent4"/>
                </a:solidFill>
                <a:latin typeface="Segoe" pitchFamily="34" charset="0"/>
              </a:rPr>
              <a:t>Tag:”Wailers”</a:t>
            </a:r>
            <a:endParaRPr lang="en-US" sz="1496" dirty="0">
              <a:solidFill>
                <a:schemeClr val="accent4"/>
              </a:solidFill>
              <a:latin typeface="Segoe" pitchFamily="34" charset="0"/>
            </a:endParaRPr>
          </a:p>
        </p:txBody>
      </p:sp>
      <p:cxnSp>
        <p:nvCxnSpPr>
          <p:cNvPr id="28" name="Straight Arrow Connector 27"/>
          <p:cNvCxnSpPr>
            <a:stCxn id="13" idx="2"/>
            <a:endCxn id="9" idx="0"/>
          </p:cNvCxnSpPr>
          <p:nvPr/>
        </p:nvCxnSpPr>
        <p:spPr>
          <a:xfrm>
            <a:off x="9251122" y="3005349"/>
            <a:ext cx="0" cy="656396"/>
          </a:xfrm>
          <a:prstGeom prst="straightConnector1">
            <a:avLst/>
          </a:prstGeom>
          <a:ln w="38100">
            <a:solidFill>
              <a:schemeClr val="accent5"/>
            </a:solidFill>
            <a:headEnd type="none"/>
            <a:tailEnd type="triangle"/>
          </a:ln>
        </p:spPr>
        <p:style>
          <a:lnRef idx="3">
            <a:schemeClr val="accent4"/>
          </a:lnRef>
          <a:fillRef idx="0">
            <a:schemeClr val="accent4"/>
          </a:fillRef>
          <a:effectRef idx="2">
            <a:schemeClr val="accent4"/>
          </a:effectRef>
          <a:fontRef idx="minor">
            <a:schemeClr val="tx1"/>
          </a:fontRef>
        </p:style>
      </p:cxnSp>
      <p:sp>
        <p:nvSpPr>
          <p:cNvPr id="29" name="TextBox 28"/>
          <p:cNvSpPr txBox="1"/>
          <p:nvPr/>
        </p:nvSpPr>
        <p:spPr>
          <a:xfrm>
            <a:off x="9512249" y="3237278"/>
            <a:ext cx="1134478" cy="230191"/>
          </a:xfrm>
          <a:prstGeom prst="rect">
            <a:avLst/>
          </a:prstGeom>
          <a:noFill/>
          <a:ln>
            <a:noFill/>
          </a:ln>
        </p:spPr>
        <p:txBody>
          <a:bodyPr wrap="square" lIns="0" tIns="0" rIns="0" bIns="0" rtlCol="0">
            <a:spAutoFit/>
          </a:bodyPr>
          <a:lstStyle/>
          <a:p>
            <a:pPr algn="ctr" defTabSz="932596"/>
            <a:r>
              <a:rPr lang="en-US" sz="1496" dirty="0" smtClean="0">
                <a:solidFill>
                  <a:schemeClr val="accent5"/>
                </a:solidFill>
                <a:latin typeface="Segoe" pitchFamily="34" charset="0"/>
              </a:rPr>
              <a:t>Tag:”Beatles”</a:t>
            </a:r>
            <a:endParaRPr lang="en-US" sz="1496" dirty="0">
              <a:solidFill>
                <a:schemeClr val="accent5"/>
              </a:solidFill>
              <a:latin typeface="Segoe" pitchFamily="34" charset="0"/>
            </a:endParaRPr>
          </a:p>
        </p:txBody>
      </p:sp>
      <p:cxnSp>
        <p:nvCxnSpPr>
          <p:cNvPr id="32" name="Straight Arrow Connector 31"/>
          <p:cNvCxnSpPr/>
          <p:nvPr/>
        </p:nvCxnSpPr>
        <p:spPr>
          <a:xfrm>
            <a:off x="9450825" y="4817705"/>
            <a:ext cx="680832" cy="898566"/>
          </a:xfrm>
          <a:prstGeom prst="straightConnector1">
            <a:avLst/>
          </a:prstGeom>
          <a:ln w="38100">
            <a:solidFill>
              <a:schemeClr val="accent5"/>
            </a:solidFill>
            <a:headEnd type="none"/>
            <a:tailEnd type="triangle"/>
          </a:ln>
        </p:spPr>
        <p:style>
          <a:lnRef idx="3">
            <a:schemeClr val="accent4"/>
          </a:lnRef>
          <a:fillRef idx="0">
            <a:schemeClr val="accent4"/>
          </a:fillRef>
          <a:effectRef idx="2">
            <a:schemeClr val="accent4"/>
          </a:effectRef>
          <a:fontRef idx="minor">
            <a:schemeClr val="tx1"/>
          </a:fontRef>
        </p:style>
      </p:cxnSp>
      <p:sp>
        <p:nvSpPr>
          <p:cNvPr id="30" name="Rounded Rectangle 6"/>
          <p:cNvSpPr/>
          <p:nvPr/>
        </p:nvSpPr>
        <p:spPr bwMode="auto">
          <a:xfrm>
            <a:off x="7930914" y="5770868"/>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sp>
        <p:nvSpPr>
          <p:cNvPr id="34" name="Rounded Rectangle 6"/>
          <p:cNvSpPr/>
          <p:nvPr/>
        </p:nvSpPr>
        <p:spPr bwMode="auto">
          <a:xfrm rot="5400000">
            <a:off x="10018496" y="5656412"/>
            <a:ext cx="646126" cy="899828"/>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spTree>
    <p:extLst>
      <p:ext uri="{BB962C8B-B14F-4D97-AF65-F5344CB8AC3E}">
        <p14:creationId xmlns:p14="http://schemas.microsoft.com/office/powerpoint/2010/main" val="3526320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p:bldP spid="30"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Some snippets</a:t>
            </a:r>
            <a:endParaRPr lang="en-US" dirty="0"/>
          </a:p>
        </p:txBody>
      </p:sp>
      <p:sp>
        <p:nvSpPr>
          <p:cNvPr id="7" name="Text Placeholder 6"/>
          <p:cNvSpPr>
            <a:spLocks noGrp="1"/>
          </p:cNvSpPr>
          <p:nvPr>
            <p:ph type="body" sz="quarter" idx="10"/>
          </p:nvPr>
        </p:nvSpPr>
        <p:spPr>
          <a:xfrm>
            <a:off x="274639" y="1212849"/>
            <a:ext cx="5486399" cy="683264"/>
          </a:xfrm>
        </p:spPr>
        <p:txBody>
          <a:bodyPr/>
          <a:lstStyle/>
          <a:p>
            <a:r>
              <a:rPr lang="en-US" dirty="0" smtClean="0"/>
              <a:t>Register</a:t>
            </a:r>
            <a:endParaRPr lang="en-US" dirty="0"/>
          </a:p>
        </p:txBody>
      </p:sp>
      <p:sp>
        <p:nvSpPr>
          <p:cNvPr id="9" name="Rectangle 8"/>
          <p:cNvSpPr/>
          <p:nvPr/>
        </p:nvSpPr>
        <p:spPr bwMode="auto">
          <a:xfrm>
            <a:off x="457199" y="2125663"/>
            <a:ext cx="11522076" cy="12953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Windows / Windows Phone</a:t>
            </a:r>
          </a:p>
          <a:p>
            <a:pPr defTabSz="932472" fontAlgn="base">
              <a:lnSpc>
                <a:spcPct val="90000"/>
              </a:lnSpc>
              <a:spcBef>
                <a:spcPct val="0"/>
              </a:spcBef>
              <a:spcAft>
                <a:spcPct val="0"/>
              </a:spcAft>
            </a:pPr>
            <a:r>
              <a:rPr lang="en-US" sz="1600" dirty="0" smtClean="0">
                <a:solidFill>
                  <a:schemeClr val="bg2"/>
                </a:solidFill>
                <a:latin typeface="Consolas" panose="020B0609020204030204" pitchFamily="49" charset="0"/>
                <a:cs typeface="Consolas" panose="020B0609020204030204" pitchFamily="49" charset="0"/>
              </a:rPr>
              <a:t>await </a:t>
            </a:r>
            <a:r>
              <a:rPr lang="en-US" sz="1600" dirty="0" err="1" smtClean="0">
                <a:solidFill>
                  <a:schemeClr val="bg2"/>
                </a:solidFill>
                <a:latin typeface="Consolas" panose="020B0609020204030204" pitchFamily="49" charset="0"/>
                <a:cs typeface="Consolas" panose="020B0609020204030204" pitchFamily="49" charset="0"/>
              </a:rPr>
              <a:t>hub.RegisterNativeAsync</a:t>
            </a:r>
            <a:r>
              <a:rPr lang="en-US" sz="1600" dirty="0" smtClean="0">
                <a:solidFill>
                  <a:schemeClr val="bg2"/>
                </a:solidFill>
                <a:latin typeface="Consolas" panose="020B0609020204030204" pitchFamily="49" charset="0"/>
                <a:cs typeface="Consolas" panose="020B0609020204030204" pitchFamily="49" charset="0"/>
              </a:rPr>
              <a:t>(</a:t>
            </a:r>
            <a:r>
              <a:rPr lang="en-US" sz="1600" dirty="0" err="1" smtClean="0">
                <a:solidFill>
                  <a:schemeClr val="bg2"/>
                </a:solidFill>
                <a:latin typeface="Consolas" panose="020B0609020204030204" pitchFamily="49" charset="0"/>
                <a:cs typeface="Consolas" panose="020B0609020204030204" pitchFamily="49" charset="0"/>
              </a:rPr>
              <a:t>channel.Uri</a:t>
            </a:r>
            <a:r>
              <a:rPr lang="en-US" sz="1600" dirty="0" smtClean="0">
                <a:solidFill>
                  <a:schemeClr val="bg2"/>
                </a:solidFill>
                <a:latin typeface="Consolas" panose="020B0609020204030204" pitchFamily="49" charset="0"/>
                <a:cs typeface="Consolas" panose="020B0609020204030204" pitchFamily="49" charset="0"/>
              </a:rPr>
              <a:t>, new string[] {"</a:t>
            </a:r>
            <a:r>
              <a:rPr lang="en-US" sz="1600" dirty="0" err="1" smtClean="0">
                <a:solidFill>
                  <a:schemeClr val="bg2"/>
                </a:solidFill>
                <a:latin typeface="Consolas" panose="020B0609020204030204" pitchFamily="49" charset="0"/>
                <a:cs typeface="Consolas" panose="020B0609020204030204" pitchFamily="49" charset="0"/>
              </a:rPr>
              <a:t>myTag</a:t>
            </a:r>
            <a:r>
              <a:rPr lang="en-US" sz="1600" dirty="0" smtClean="0">
                <a:solidFill>
                  <a:schemeClr val="bg2"/>
                </a:solidFill>
                <a:latin typeface="Consolas" panose="020B0609020204030204" pitchFamily="49" charset="0"/>
                <a:cs typeface="Consolas" panose="020B0609020204030204" pitchFamily="49" charset="0"/>
              </a:rPr>
              <a:t>", </a:t>
            </a:r>
            <a:r>
              <a:rPr lang="en-US" sz="1600" dirty="0">
                <a:solidFill>
                  <a:schemeClr val="bg2"/>
                </a:solidFill>
                <a:latin typeface="Consolas" panose="020B0609020204030204" pitchFamily="49" charset="0"/>
                <a:cs typeface="Consolas" panose="020B0609020204030204" pitchFamily="49" charset="0"/>
              </a:rPr>
              <a:t>"</a:t>
            </a:r>
            <a:r>
              <a:rPr lang="en-US" sz="1600" dirty="0" err="1" smtClean="0">
                <a:solidFill>
                  <a:schemeClr val="bg2"/>
                </a:solidFill>
                <a:latin typeface="Consolas" panose="020B0609020204030204" pitchFamily="49" charset="0"/>
                <a:cs typeface="Consolas" panose="020B0609020204030204" pitchFamily="49" charset="0"/>
              </a:rPr>
              <a:t>myOtherTag</a:t>
            </a:r>
            <a:r>
              <a:rPr lang="en-US" sz="1600" dirty="0">
                <a:solidFill>
                  <a:schemeClr val="bg2"/>
                </a:solidFill>
                <a:latin typeface="Consolas" panose="020B0609020204030204" pitchFamily="49" charset="0"/>
                <a:cs typeface="Consolas" panose="020B0609020204030204" pitchFamily="49" charset="0"/>
              </a:rPr>
              <a:t>"</a:t>
            </a:r>
            <a:r>
              <a:rPr lang="en-US" sz="1600" dirty="0" smtClean="0">
                <a:solidFill>
                  <a:schemeClr val="bg2"/>
                </a:solidFill>
                <a:latin typeface="Consolas" panose="020B0609020204030204" pitchFamily="49" charset="0"/>
                <a:cs typeface="Consolas" panose="020B0609020204030204" pitchFamily="49" charset="0"/>
              </a:rPr>
              <a:t>});</a:t>
            </a:r>
            <a:endParaRPr lang="en-US" sz="1600" dirty="0">
              <a:solidFill>
                <a:schemeClr val="bg2"/>
              </a:solidFill>
              <a:latin typeface="Consolas" panose="020B0609020204030204" pitchFamily="49" charset="0"/>
              <a:cs typeface="Consolas" panose="020B0609020204030204" pitchFamily="49" charset="0"/>
            </a:endParaRPr>
          </a:p>
          <a:p>
            <a:pPr defTabSz="932472" fontAlgn="base">
              <a:lnSpc>
                <a:spcPct val="90000"/>
              </a:lnSpc>
              <a:spcBef>
                <a:spcPct val="0"/>
              </a:spcBef>
              <a:spcAft>
                <a:spcPct val="0"/>
              </a:spcAft>
            </a:pPr>
            <a:endParaRPr lang="en-US" sz="2400" dirty="0" smtClean="0">
              <a:solidFill>
                <a:schemeClr val="bg2"/>
              </a:solidFill>
              <a:ea typeface="Segoe UI" pitchFamily="34" charset="0"/>
              <a:cs typeface="Segoe UI" pitchFamily="34" charset="0"/>
            </a:endParaRPr>
          </a:p>
        </p:txBody>
      </p:sp>
      <p:sp>
        <p:nvSpPr>
          <p:cNvPr id="12" name="Rectangle 11"/>
          <p:cNvSpPr/>
          <p:nvPr/>
        </p:nvSpPr>
        <p:spPr bwMode="auto">
          <a:xfrm>
            <a:off x="457200" y="3483648"/>
            <a:ext cx="11522076" cy="16763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iOS</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ea typeface="Segoe UI" pitchFamily="34" charset="0"/>
                <a:cs typeface="Consolas" panose="020B0609020204030204" pitchFamily="49" charset="0"/>
              </a:rPr>
              <a:t>[hub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registerNativeWithDeviceToken:deviceToken tags:@[@</a:t>
            </a:r>
            <a:r>
              <a:rPr lang="en-US" sz="1600" dirty="0">
                <a:solidFill>
                  <a:schemeClr val="bg2"/>
                </a:solidFill>
                <a:latin typeface="Consolas" panose="020B0609020204030204" pitchFamily="49" charset="0"/>
                <a:cs typeface="Consolas" panose="020B0609020204030204" pitchFamily="49" charset="0"/>
              </a:rPr>
              <a:t>"</a:t>
            </a:r>
            <a:r>
              <a:rPr lang="en-US" sz="1600" dirty="0" err="1" smtClean="0">
                <a:solidFill>
                  <a:schemeClr val="bg2"/>
                </a:solidFill>
                <a:latin typeface="Consolas" panose="020B0609020204030204" pitchFamily="49" charset="0"/>
                <a:cs typeface="Consolas" panose="020B0609020204030204" pitchFamily="49" charset="0"/>
              </a:rPr>
              <a:t>myTag</a:t>
            </a:r>
            <a:r>
              <a:rPr lang="en-US" sz="1600" dirty="0" smtClean="0">
                <a:solidFill>
                  <a:schemeClr val="bg2"/>
                </a:solidFill>
                <a:latin typeface="Consolas" panose="020B0609020204030204" pitchFamily="49" charset="0"/>
                <a:cs typeface="Consolas" panose="020B0609020204030204" pitchFamily="49" charset="0"/>
              </a:rPr>
              <a:t>", </a:t>
            </a:r>
            <a:r>
              <a:rPr lang="en-US" sz="1600" dirty="0">
                <a:solidFill>
                  <a:schemeClr val="bg2"/>
                </a:solidFill>
                <a:latin typeface="Consolas" panose="020B0609020204030204" pitchFamily="49" charset="0"/>
                <a:ea typeface="Segoe UI" pitchFamily="34" charset="0"/>
                <a:cs typeface="Consolas" panose="020B0609020204030204" pitchFamily="49" charset="0"/>
              </a:rPr>
              <a:t>@</a:t>
            </a:r>
            <a:r>
              <a:rPr lang="en-US" sz="1600" dirty="0">
                <a:solidFill>
                  <a:schemeClr val="bg2"/>
                </a:solidFill>
                <a:latin typeface="Consolas" panose="020B0609020204030204" pitchFamily="49" charset="0"/>
                <a:cs typeface="Consolas" panose="020B0609020204030204" pitchFamily="49" charset="0"/>
              </a:rPr>
              <a:t>"</a:t>
            </a:r>
            <a:r>
              <a:rPr lang="en-US" sz="1600" dirty="0" err="1" smtClean="0">
                <a:solidFill>
                  <a:schemeClr val="bg2"/>
                </a:solidFill>
                <a:latin typeface="Consolas" panose="020B0609020204030204" pitchFamily="49" charset="0"/>
                <a:cs typeface="Consolas" panose="020B0609020204030204" pitchFamily="49" charset="0"/>
              </a:rPr>
              <a:t>myOtherTag</a:t>
            </a:r>
            <a:r>
              <a:rPr lang="en-US" sz="1600" dirty="0" smtClean="0">
                <a:solidFill>
                  <a:schemeClr val="bg2"/>
                </a:solidFill>
                <a:latin typeface="Consolas" panose="020B0609020204030204" pitchFamily="49" charset="0"/>
                <a:cs typeface="Consolas" panose="020B0609020204030204" pitchFamily="49" charset="0"/>
              </a:rPr>
              <a:t>"</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 completion:</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ea typeface="Segoe UI" pitchFamily="34" charset="0"/>
                <a:cs typeface="Consolas" panose="020B0609020204030204" pitchFamily="49" charset="0"/>
              </a:rPr>
              <a:t>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a:t>
            </a:r>
            <a:r>
              <a:rPr lang="en-US" sz="1600" dirty="0">
                <a:solidFill>
                  <a:schemeClr val="bg2"/>
                </a:solidFill>
                <a:latin typeface="Consolas" panose="020B0609020204030204" pitchFamily="49" charset="0"/>
                <a:ea typeface="Segoe UI" pitchFamily="34" charset="0"/>
                <a:cs typeface="Consolas" panose="020B0609020204030204" pitchFamily="49" charset="0"/>
              </a:rPr>
              <a:t>NSError* error)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ea typeface="Segoe UI" pitchFamily="34" charset="0"/>
                <a:cs typeface="Consolas" panose="020B0609020204030204" pitchFamily="49" charset="0"/>
              </a:rPr>
              <a:t>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a:t>
            </a:r>
          </a:p>
          <a:p>
            <a:pPr defTabSz="932472" fontAlgn="base">
              <a:lnSpc>
                <a:spcPct val="90000"/>
              </a:lnSpc>
              <a:spcBef>
                <a:spcPct val="0"/>
              </a:spcBef>
              <a:spcAft>
                <a:spcPct val="0"/>
              </a:spcAft>
            </a:pPr>
            <a:r>
              <a:rPr lang="en-US" sz="1600" dirty="0" smtClean="0">
                <a:solidFill>
                  <a:schemeClr val="bg2"/>
                </a:solidFill>
                <a:latin typeface="Consolas" panose="020B0609020204030204" pitchFamily="49" charset="0"/>
                <a:ea typeface="Segoe UI" pitchFamily="34" charset="0"/>
                <a:cs typeface="Consolas" panose="020B0609020204030204" pitchFamily="49" charset="0"/>
              </a:rPr>
              <a:t>}];</a:t>
            </a:r>
            <a:endParaRPr lang="en-US" sz="1600" dirty="0">
              <a:solidFill>
                <a:schemeClr val="bg2"/>
              </a:solidFill>
              <a:latin typeface="Consolas" panose="020B0609020204030204" pitchFamily="49" charset="0"/>
              <a:ea typeface="Segoe UI" pitchFamily="34" charset="0"/>
              <a:cs typeface="Consolas" panose="020B0609020204030204" pitchFamily="49" charset="0"/>
            </a:endParaRPr>
          </a:p>
          <a:p>
            <a:pPr defTabSz="932472" fontAlgn="base">
              <a:lnSpc>
                <a:spcPct val="90000"/>
              </a:lnSpc>
              <a:spcBef>
                <a:spcPct val="0"/>
              </a:spcBef>
              <a:spcAft>
                <a:spcPct val="0"/>
              </a:spcAft>
            </a:pPr>
            <a:endParaRPr lang="en-US" sz="2400" dirty="0" err="1" smtClean="0">
              <a:solidFill>
                <a:schemeClr val="bg2"/>
              </a:solidFill>
              <a:ea typeface="Segoe UI" pitchFamily="34" charset="0"/>
              <a:cs typeface="Segoe UI" pitchFamily="34" charset="0"/>
            </a:endParaRPr>
          </a:p>
        </p:txBody>
      </p:sp>
      <p:sp>
        <p:nvSpPr>
          <p:cNvPr id="13" name="Rectangle 12"/>
          <p:cNvSpPr/>
          <p:nvPr/>
        </p:nvSpPr>
        <p:spPr bwMode="auto">
          <a:xfrm>
            <a:off x="456852" y="5220230"/>
            <a:ext cx="11522075" cy="12948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Android / Kindle</a:t>
            </a:r>
          </a:p>
          <a:p>
            <a:pPr defTabSz="932472" fontAlgn="base">
              <a:lnSpc>
                <a:spcPct val="90000"/>
              </a:lnSpc>
              <a:spcBef>
                <a:spcPct val="0"/>
              </a:spcBef>
              <a:spcAft>
                <a:spcPct val="0"/>
              </a:spcAft>
            </a:pPr>
            <a:r>
              <a:rPr lang="en-US" sz="1600" dirty="0" err="1" smtClean="0">
                <a:solidFill>
                  <a:schemeClr val="bg2"/>
                </a:solidFill>
                <a:latin typeface="Consolas" panose="020B0609020204030204" pitchFamily="49" charset="0"/>
                <a:cs typeface="Consolas" panose="020B0609020204030204" pitchFamily="49" charset="0"/>
              </a:rPr>
              <a:t>hub.register</a:t>
            </a:r>
            <a:r>
              <a:rPr lang="en-US" sz="1600" dirty="0" smtClean="0">
                <a:solidFill>
                  <a:schemeClr val="bg2"/>
                </a:solidFill>
                <a:latin typeface="Consolas" panose="020B0609020204030204" pitchFamily="49" charset="0"/>
                <a:cs typeface="Consolas" panose="020B0609020204030204" pitchFamily="49" charset="0"/>
              </a:rPr>
              <a:t>(</a:t>
            </a:r>
            <a:r>
              <a:rPr lang="en-US" sz="1600" dirty="0" err="1" smtClean="0">
                <a:solidFill>
                  <a:schemeClr val="bg2"/>
                </a:solidFill>
                <a:latin typeface="Consolas" panose="020B0609020204030204" pitchFamily="49" charset="0"/>
                <a:cs typeface="Consolas" panose="020B0609020204030204" pitchFamily="49" charset="0"/>
              </a:rPr>
              <a:t>regid</a:t>
            </a:r>
            <a:r>
              <a:rPr lang="en-US" sz="1600" dirty="0" smtClean="0">
                <a:solidFill>
                  <a:schemeClr val="bg2"/>
                </a:solidFill>
                <a:latin typeface="Consolas" panose="020B0609020204030204" pitchFamily="49" charset="0"/>
                <a:cs typeface="Consolas" panose="020B0609020204030204" pitchFamily="49" charset="0"/>
              </a:rPr>
              <a:t>, "</a:t>
            </a:r>
            <a:r>
              <a:rPr lang="en-US" sz="1600" dirty="0" err="1" smtClean="0">
                <a:solidFill>
                  <a:schemeClr val="bg2"/>
                </a:solidFill>
                <a:latin typeface="Consolas" panose="020B0609020204030204" pitchFamily="49" charset="0"/>
                <a:cs typeface="Consolas" panose="020B0609020204030204" pitchFamily="49" charset="0"/>
              </a:rPr>
              <a:t>myTag</a:t>
            </a:r>
            <a:r>
              <a:rPr lang="en-US" sz="1600" dirty="0" smtClean="0">
                <a:solidFill>
                  <a:schemeClr val="bg2"/>
                </a:solidFill>
                <a:latin typeface="Consolas" panose="020B0609020204030204" pitchFamily="49" charset="0"/>
                <a:cs typeface="Consolas" panose="020B0609020204030204" pitchFamily="49" charset="0"/>
              </a:rPr>
              <a:t>“, "</a:t>
            </a:r>
            <a:r>
              <a:rPr lang="en-US" sz="1600" dirty="0" err="1" smtClean="0">
                <a:solidFill>
                  <a:schemeClr val="bg2"/>
                </a:solidFill>
                <a:latin typeface="Consolas" panose="020B0609020204030204" pitchFamily="49" charset="0"/>
                <a:cs typeface="Consolas" panose="020B0609020204030204" pitchFamily="49" charset="0"/>
              </a:rPr>
              <a:t>myOtherTag</a:t>
            </a:r>
            <a:r>
              <a:rPr lang="en-US" sz="1600" dirty="0" smtClean="0">
                <a:solidFill>
                  <a:schemeClr val="bg2"/>
                </a:solidFill>
                <a:latin typeface="Consolas" panose="020B0609020204030204" pitchFamily="49" charset="0"/>
                <a:cs typeface="Consolas" panose="020B0609020204030204" pitchFamily="49" charset="0"/>
              </a:rPr>
              <a:t>");</a:t>
            </a:r>
            <a:endParaRPr lang="en-US" sz="1600" dirty="0">
              <a:solidFill>
                <a:schemeClr val="bg2"/>
              </a:solidFill>
              <a:latin typeface="Consolas" panose="020B0609020204030204" pitchFamily="49" charset="0"/>
              <a:cs typeface="Consolas" panose="020B0609020204030204" pitchFamily="49" charset="0"/>
            </a:endParaRPr>
          </a:p>
          <a:p>
            <a:pPr defTabSz="932472" fontAlgn="base">
              <a:lnSpc>
                <a:spcPct val="90000"/>
              </a:lnSpc>
              <a:spcBef>
                <a:spcPct val="0"/>
              </a:spcBef>
              <a:spcAft>
                <a:spcPct val="0"/>
              </a:spcAft>
            </a:pPr>
            <a:endParaRPr lang="en-US" sz="2400"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2466534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 I read tags from my hub?”</a:t>
            </a:r>
            <a:endParaRPr lang="en-US" dirty="0"/>
          </a:p>
        </p:txBody>
      </p:sp>
      <p:sp>
        <p:nvSpPr>
          <p:cNvPr id="5" name="Text Placeholder 4"/>
          <p:cNvSpPr>
            <a:spLocks noGrp="1"/>
          </p:cNvSpPr>
          <p:nvPr>
            <p:ph type="body" sz="quarter" idx="4294967295"/>
          </p:nvPr>
        </p:nvSpPr>
        <p:spPr>
          <a:xfrm>
            <a:off x="274638" y="1212850"/>
            <a:ext cx="11887200" cy="4801314"/>
          </a:xfrm>
          <a:prstGeom prst="rect">
            <a:avLst/>
          </a:prstGeom>
        </p:spPr>
        <p:txBody>
          <a:bodyPr/>
          <a:lstStyle/>
          <a:p>
            <a:r>
              <a:rPr lang="en-US" sz="3600" dirty="0" smtClean="0"/>
              <a:t>Notification Hubs is not a storage system</a:t>
            </a:r>
          </a:p>
          <a:p>
            <a:pPr lvl="1"/>
            <a:r>
              <a:rPr lang="en-US" sz="2000" dirty="0" smtClean="0"/>
              <a:t>Maintain an authoritative store for your tags</a:t>
            </a:r>
          </a:p>
          <a:p>
            <a:r>
              <a:rPr lang="en-US" sz="3600" dirty="0" smtClean="0"/>
              <a:t>In the device</a:t>
            </a:r>
          </a:p>
          <a:p>
            <a:pPr lvl="1"/>
            <a:r>
              <a:rPr lang="en-US" sz="2000" dirty="0" smtClean="0"/>
              <a:t>Every platform provides apps a way to store user information locally or in the cloud</a:t>
            </a:r>
          </a:p>
          <a:p>
            <a:pPr lvl="1"/>
            <a:r>
              <a:rPr lang="en-US" sz="2000" dirty="0" smtClean="0"/>
              <a:t>E.g. Roaming settings, iCloud</a:t>
            </a:r>
          </a:p>
          <a:p>
            <a:r>
              <a:rPr lang="en-US" sz="3600" dirty="0" smtClean="0"/>
              <a:t>In your app back-end</a:t>
            </a:r>
          </a:p>
          <a:p>
            <a:pPr lvl="1"/>
            <a:r>
              <a:rPr lang="en-US" sz="2000" dirty="0" smtClean="0"/>
              <a:t>Usually stored by user</a:t>
            </a:r>
          </a:p>
          <a:p>
            <a:pPr lvl="1"/>
            <a:r>
              <a:rPr lang="en-US" sz="2000" dirty="0" smtClean="0"/>
              <a:t>Try not to replicate device information</a:t>
            </a:r>
          </a:p>
          <a:p>
            <a:r>
              <a:rPr lang="en-US" sz="3600" dirty="0" smtClean="0"/>
              <a:t>Register methods always overwrite tags</a:t>
            </a:r>
          </a:p>
          <a:p>
            <a:pPr lvl="1"/>
            <a:r>
              <a:rPr lang="en-US" sz="2000" dirty="0" smtClean="0"/>
              <a:t>Each time </a:t>
            </a:r>
            <a:r>
              <a:rPr lang="en-US" sz="2000" dirty="0"/>
              <a:t>you update the channel, overwrite all the </a:t>
            </a:r>
            <a:r>
              <a:rPr lang="en-US" sz="2000" dirty="0" smtClean="0"/>
              <a:t>tags</a:t>
            </a:r>
            <a:endParaRPr lang="en-US" sz="2000" dirty="0"/>
          </a:p>
        </p:txBody>
      </p:sp>
    </p:spTree>
    <p:extLst>
      <p:ext uri="{BB962C8B-B14F-4D97-AF65-F5344CB8AC3E}">
        <p14:creationId xmlns:p14="http://schemas.microsoft.com/office/powerpoint/2010/main" val="1380016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expression</a:t>
            </a:r>
            <a:r>
              <a:rPr lang="en-US" dirty="0"/>
              <a:t>s</a:t>
            </a:r>
          </a:p>
        </p:txBody>
      </p:sp>
      <p:sp>
        <p:nvSpPr>
          <p:cNvPr id="6" name="Rectangle 5"/>
          <p:cNvSpPr/>
          <p:nvPr/>
        </p:nvSpPr>
        <p:spPr>
          <a:xfrm>
            <a:off x="457199" y="1668462"/>
            <a:ext cx="11522075" cy="4462760"/>
          </a:xfrm>
          <a:prstGeom prst="rect">
            <a:avLst/>
          </a:prstGeom>
        </p:spPr>
        <p:txBody>
          <a:bodyPr wrap="square">
            <a:spAutoFit/>
          </a:bodyPr>
          <a:lstStyle/>
          <a:p>
            <a:pPr lvl="0"/>
            <a:r>
              <a:rPr lang="en-US" sz="3600" dirty="0" smtClean="0">
                <a:latin typeface="+mj-lt"/>
              </a:rPr>
              <a:t>Social </a:t>
            </a:r>
            <a:r>
              <a:rPr lang="en-US" sz="2000" dirty="0" smtClean="0"/>
              <a:t>“All </a:t>
            </a:r>
            <a:r>
              <a:rPr lang="en-US" sz="2000" dirty="0"/>
              <a:t>my group except me”</a:t>
            </a:r>
            <a:br>
              <a:rPr lang="en-US" sz="2000" dirty="0"/>
            </a:br>
            <a:r>
              <a:rPr lang="en-US" sz="2000" dirty="0" err="1">
                <a:solidFill>
                  <a:schemeClr val="accent4"/>
                </a:solidFill>
                <a:latin typeface="Consolas" panose="020B0609020204030204" pitchFamily="49" charset="0"/>
                <a:cs typeface="Consolas" panose="020B0609020204030204" pitchFamily="49" charset="0"/>
              </a:rPr>
              <a:t>group:id</a:t>
            </a:r>
            <a:r>
              <a:rPr lang="en-US" sz="2000" dirty="0">
                <a:solidFill>
                  <a:schemeClr val="accent4"/>
                </a:solidFill>
                <a:latin typeface="Consolas" panose="020B0609020204030204" pitchFamily="49" charset="0"/>
                <a:cs typeface="Consolas" panose="020B0609020204030204" pitchFamily="49" charset="0"/>
              </a:rPr>
              <a:t> &amp;&amp; !</a:t>
            </a:r>
            <a:r>
              <a:rPr lang="en-US" sz="2000" dirty="0" err="1" smtClean="0">
                <a:solidFill>
                  <a:schemeClr val="accent4"/>
                </a:solidFill>
                <a:latin typeface="Consolas" panose="020B0609020204030204" pitchFamily="49" charset="0"/>
                <a:cs typeface="Consolas" panose="020B0609020204030204" pitchFamily="49" charset="0"/>
              </a:rPr>
              <a:t>user:id</a:t>
            </a:r>
            <a:endParaRPr lang="en-US" sz="2000" dirty="0" smtClean="0">
              <a:solidFill>
                <a:schemeClr val="accent4"/>
              </a:solidFill>
              <a:latin typeface="Consolas" panose="020B0609020204030204" pitchFamily="49" charset="0"/>
              <a:cs typeface="Consolas" panose="020B0609020204030204" pitchFamily="49" charset="0"/>
            </a:endParaRPr>
          </a:p>
          <a:p>
            <a:pPr lvl="0"/>
            <a:endParaRPr lang="en-US" sz="2000" dirty="0">
              <a:solidFill>
                <a:schemeClr val="accent1"/>
              </a:solidFill>
              <a:latin typeface="Consolas" panose="020B0609020204030204" pitchFamily="49" charset="0"/>
              <a:cs typeface="Consolas" panose="020B0609020204030204" pitchFamily="49" charset="0"/>
            </a:endParaRPr>
          </a:p>
          <a:p>
            <a:pPr lvl="0"/>
            <a:r>
              <a:rPr lang="en-US" sz="3600" dirty="0" smtClean="0">
                <a:latin typeface="+mj-lt"/>
              </a:rPr>
              <a:t>Events</a:t>
            </a:r>
            <a:r>
              <a:rPr lang="en-US" sz="2400" dirty="0" smtClean="0"/>
              <a:t> </a:t>
            </a:r>
            <a:r>
              <a:rPr lang="en-US" sz="2000" dirty="0" smtClean="0"/>
              <a:t>Touchdown </a:t>
            </a:r>
            <a:r>
              <a:rPr lang="en-US" sz="2000" dirty="0"/>
              <a:t>event is send to everybody following either </a:t>
            </a:r>
            <a:r>
              <a:rPr lang="en-US" sz="2000" dirty="0" smtClean="0"/>
              <a:t>team</a:t>
            </a:r>
            <a:r>
              <a:rPr lang="en-US" sz="2000" dirty="0"/>
              <a:t/>
            </a:r>
            <a:br>
              <a:rPr lang="en-US" sz="2000" dirty="0"/>
            </a:br>
            <a:r>
              <a:rPr lang="en-US" sz="2000" dirty="0" err="1">
                <a:solidFill>
                  <a:schemeClr val="accent4"/>
                </a:solidFill>
                <a:latin typeface="Consolas" panose="020B0609020204030204" pitchFamily="49" charset="0"/>
                <a:cs typeface="Consolas" panose="020B0609020204030204" pitchFamily="49" charset="0"/>
              </a:rPr>
              <a:t>Followteam:A</a:t>
            </a:r>
            <a:r>
              <a:rPr lang="en-US" sz="2000" dirty="0">
                <a:solidFill>
                  <a:schemeClr val="accent4"/>
                </a:solidFill>
                <a:latin typeface="Consolas" panose="020B0609020204030204" pitchFamily="49" charset="0"/>
                <a:cs typeface="Consolas" panose="020B0609020204030204" pitchFamily="49" charset="0"/>
              </a:rPr>
              <a:t> || </a:t>
            </a:r>
            <a:r>
              <a:rPr lang="en-US" sz="2000" dirty="0" err="1">
                <a:solidFill>
                  <a:schemeClr val="accent4"/>
                </a:solidFill>
                <a:latin typeface="Consolas" panose="020B0609020204030204" pitchFamily="49" charset="0"/>
                <a:cs typeface="Consolas" panose="020B0609020204030204" pitchFamily="49" charset="0"/>
              </a:rPr>
              <a:t>Followteam:B</a:t>
            </a:r>
            <a:r>
              <a:rPr lang="en-US" sz="2000" dirty="0">
                <a:solidFill>
                  <a:schemeClr val="accent4"/>
                </a:solidFill>
                <a:latin typeface="Consolas" panose="020B0609020204030204" pitchFamily="49" charset="0"/>
                <a:cs typeface="Consolas" panose="020B0609020204030204" pitchFamily="49" charset="0"/>
              </a:rPr>
              <a:t> || followplayer:1 || followplayer:2 </a:t>
            </a:r>
            <a:r>
              <a:rPr lang="en-US" sz="2000" dirty="0" smtClean="0">
                <a:solidFill>
                  <a:schemeClr val="accent4"/>
                </a:solidFill>
                <a:latin typeface="Consolas" panose="020B0609020204030204" pitchFamily="49" charset="0"/>
                <a:cs typeface="Consolas" panose="020B0609020204030204" pitchFamily="49" charset="0"/>
              </a:rPr>
              <a:t>…</a:t>
            </a:r>
          </a:p>
          <a:p>
            <a:pPr lvl="0"/>
            <a:endParaRPr lang="en-US" sz="2000" dirty="0">
              <a:solidFill>
                <a:schemeClr val="accent1"/>
              </a:solidFill>
              <a:latin typeface="Consolas" panose="020B0609020204030204" pitchFamily="49" charset="0"/>
              <a:cs typeface="Consolas" panose="020B0609020204030204" pitchFamily="49" charset="0"/>
            </a:endParaRPr>
          </a:p>
          <a:p>
            <a:pPr lvl="0"/>
            <a:r>
              <a:rPr lang="en-US" sz="3600" dirty="0" smtClean="0">
                <a:latin typeface="+mj-lt"/>
              </a:rPr>
              <a:t>Hours</a:t>
            </a:r>
            <a:r>
              <a:rPr lang="en-US" sz="2400" dirty="0" smtClean="0"/>
              <a:t> </a:t>
            </a:r>
            <a:r>
              <a:rPr lang="en-US" sz="2000" dirty="0"/>
              <a:t>Send notifications at specific times. E.g. Tag </a:t>
            </a:r>
            <a:r>
              <a:rPr lang="en-US" sz="2000" dirty="0" smtClean="0"/>
              <a:t>with </a:t>
            </a:r>
            <a:r>
              <a:rPr lang="en-US" sz="2000" dirty="0" err="1" smtClean="0"/>
              <a:t>timezone</a:t>
            </a:r>
            <a:r>
              <a:rPr lang="en-US" sz="2000" dirty="0" smtClean="0"/>
              <a:t>, @12pm </a:t>
            </a:r>
            <a:r>
              <a:rPr lang="en-US" sz="2000" dirty="0"/>
              <a:t>in Seattle </a:t>
            </a:r>
            <a:r>
              <a:rPr lang="en-US" sz="2000" dirty="0" smtClean="0"/>
              <a:t>send:</a:t>
            </a:r>
            <a:r>
              <a:rPr lang="en-US" sz="2000" dirty="0"/>
              <a:t/>
            </a:r>
            <a:br>
              <a:rPr lang="en-US" sz="2000" dirty="0"/>
            </a:br>
            <a:r>
              <a:rPr lang="en-US" sz="2000" dirty="0" err="1" smtClean="0">
                <a:solidFill>
                  <a:schemeClr val="accent4"/>
                </a:solidFill>
                <a:latin typeface="Consolas" panose="020B0609020204030204" pitchFamily="49" charset="0"/>
                <a:cs typeface="Consolas" panose="020B0609020204030204" pitchFamily="49" charset="0"/>
              </a:rPr>
              <a:t>timezone:PST</a:t>
            </a:r>
            <a:r>
              <a:rPr lang="en-US" sz="2000" dirty="0" smtClean="0">
                <a:solidFill>
                  <a:schemeClr val="accent4"/>
                </a:solidFill>
                <a:latin typeface="Consolas" panose="020B0609020204030204" pitchFamily="49" charset="0"/>
                <a:cs typeface="Consolas" panose="020B0609020204030204" pitchFamily="49" charset="0"/>
              </a:rPr>
              <a:t> </a:t>
            </a:r>
            <a:r>
              <a:rPr lang="en-US" sz="2000" dirty="0">
                <a:solidFill>
                  <a:schemeClr val="accent4"/>
                </a:solidFill>
                <a:latin typeface="Consolas" panose="020B0609020204030204" pitchFamily="49" charset="0"/>
                <a:cs typeface="Consolas" panose="020B0609020204030204" pitchFamily="49" charset="0"/>
              </a:rPr>
              <a:t>&amp;&amp; </a:t>
            </a:r>
            <a:r>
              <a:rPr lang="en-US" sz="2000" dirty="0" err="1" smtClean="0">
                <a:solidFill>
                  <a:schemeClr val="accent4"/>
                </a:solidFill>
                <a:latin typeface="Consolas" panose="020B0609020204030204" pitchFamily="49" charset="0"/>
                <a:cs typeface="Consolas" panose="020B0609020204030204" pitchFamily="49" charset="0"/>
              </a:rPr>
              <a:t>follows:thaifood</a:t>
            </a:r>
            <a:endParaRPr lang="en-US" sz="2000" dirty="0" smtClean="0">
              <a:solidFill>
                <a:schemeClr val="accent4"/>
              </a:solidFill>
              <a:latin typeface="Consolas" panose="020B0609020204030204" pitchFamily="49" charset="0"/>
              <a:cs typeface="Consolas" panose="020B0609020204030204" pitchFamily="49" charset="0"/>
            </a:endParaRPr>
          </a:p>
          <a:p>
            <a:pPr lvl="0"/>
            <a:endParaRPr lang="en-US" sz="2000" dirty="0">
              <a:solidFill>
                <a:schemeClr val="accent1"/>
              </a:solidFill>
              <a:latin typeface="Consolas" panose="020B0609020204030204" pitchFamily="49" charset="0"/>
              <a:cs typeface="Consolas" panose="020B0609020204030204" pitchFamily="49" charset="0"/>
            </a:endParaRPr>
          </a:p>
          <a:p>
            <a:pPr lvl="0"/>
            <a:r>
              <a:rPr lang="en-US" sz="3600" dirty="0">
                <a:latin typeface="+mj-lt"/>
              </a:rPr>
              <a:t>Versions </a:t>
            </a:r>
            <a:r>
              <a:rPr lang="en-US" sz="3600" dirty="0" smtClean="0">
                <a:latin typeface="+mj-lt"/>
              </a:rPr>
              <a:t>&amp; platforms </a:t>
            </a:r>
            <a:r>
              <a:rPr lang="en-US" sz="2000" dirty="0"/>
              <a:t>Send a reminder to </a:t>
            </a:r>
            <a:r>
              <a:rPr lang="en-US" sz="2000" dirty="0" smtClean="0"/>
              <a:t>update to your </a:t>
            </a:r>
            <a:r>
              <a:rPr lang="en-US" sz="2000" dirty="0"/>
              <a:t>first </a:t>
            </a:r>
            <a:r>
              <a:rPr lang="en-US" sz="2000" dirty="0" smtClean="0"/>
              <a:t>Android app version:</a:t>
            </a:r>
            <a:r>
              <a:rPr lang="en-US" sz="2000" dirty="0"/>
              <a:t/>
            </a:r>
            <a:br>
              <a:rPr lang="en-US" sz="2000" dirty="0"/>
            </a:br>
            <a:r>
              <a:rPr lang="en-US" sz="2000" dirty="0">
                <a:solidFill>
                  <a:schemeClr val="accent4"/>
                </a:solidFill>
                <a:latin typeface="Consolas" panose="020B0609020204030204" pitchFamily="49" charset="0"/>
                <a:cs typeface="Consolas" panose="020B0609020204030204" pitchFamily="49" charset="0"/>
              </a:rPr>
              <a:t>version:1.0 &amp;&amp; </a:t>
            </a:r>
            <a:r>
              <a:rPr lang="en-US" sz="2000" dirty="0" err="1">
                <a:solidFill>
                  <a:schemeClr val="accent4"/>
                </a:solidFill>
                <a:latin typeface="Consolas" panose="020B0609020204030204" pitchFamily="49" charset="0"/>
                <a:cs typeface="Consolas" panose="020B0609020204030204" pitchFamily="49" charset="0"/>
              </a:rPr>
              <a:t>platform:Android</a:t>
            </a:r>
            <a:endParaRPr lang="en-US" sz="2000" dirty="0">
              <a:solidFill>
                <a:schemeClr val="accent4"/>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7367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Scheduled notifications</a:t>
            </a:r>
            <a:endParaRPr lang="en-US" i="1" dirty="0"/>
          </a:p>
        </p:txBody>
      </p:sp>
      <p:sp>
        <p:nvSpPr>
          <p:cNvPr id="5" name="Rectangle 4"/>
          <p:cNvSpPr/>
          <p:nvPr/>
        </p:nvSpPr>
        <p:spPr bwMode="auto">
          <a:xfrm>
            <a:off x="275183" y="3459162"/>
            <a:ext cx="11889564" cy="1752600"/>
          </a:xfrm>
          <a:prstGeom prst="rect">
            <a:avLst/>
          </a:prstGeom>
          <a:solidFill>
            <a:srgbClr val="FFFFFF"/>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defTabSz="914400" eaLnBrk="0" fontAlgn="base" hangingPunct="0">
              <a:lnSpc>
                <a:spcPct val="150000"/>
              </a:lnSpc>
              <a:spcBef>
                <a:spcPct val="0"/>
              </a:spcBef>
              <a:spcAft>
                <a:spcPct val="0"/>
              </a:spcAft>
            </a:pPr>
            <a:r>
              <a:rPr lang="en-US" altLang="en-US" sz="2400" dirty="0" smtClean="0">
                <a:solidFill>
                  <a:schemeClr val="bg2"/>
                </a:solidFill>
                <a:cs typeface="Consolas" panose="020B0609020204030204" pitchFamily="49" charset="0"/>
              </a:rPr>
              <a:t>Send a scheduled notification</a:t>
            </a:r>
          </a:p>
          <a:p>
            <a:pPr lvl="0" defTabSz="914400" eaLnBrk="0" fontAlgn="base" hangingPunct="0">
              <a:lnSpc>
                <a:spcPct val="150000"/>
              </a:lnSpc>
              <a:spcBef>
                <a:spcPct val="0"/>
              </a:spcBef>
              <a:spcAft>
                <a:spcPct val="0"/>
              </a:spcAft>
            </a:pPr>
            <a:endParaRPr lang="en-US" altLang="en-US" sz="1600" dirty="0" smtClean="0">
              <a:solidFill>
                <a:srgbClr val="000000"/>
              </a:solidFill>
              <a:cs typeface="Consolas" panose="020B0609020204030204" pitchFamily="49" charset="0"/>
            </a:endParaRPr>
          </a:p>
          <a:p>
            <a:pPr lvl="0" defTabSz="914400" eaLnBrk="0" fontAlgn="base" hangingPunct="0">
              <a:lnSpc>
                <a:spcPct val="150000"/>
              </a:lnSpc>
              <a:spcBef>
                <a:spcPct val="0"/>
              </a:spcBef>
              <a:spcAft>
                <a:spcPct val="0"/>
              </a:spcAft>
            </a:pPr>
            <a:r>
              <a:rPr lang="en-US" altLang="en-US" sz="1600" dirty="0" smtClean="0">
                <a:solidFill>
                  <a:srgbClr val="000000"/>
                </a:solidFill>
                <a:latin typeface="Consolas" panose="020B0609020204030204" pitchFamily="49" charset="0"/>
                <a:cs typeface="Consolas" panose="020B0609020204030204" pitchFamily="49" charset="0"/>
              </a:rPr>
              <a:t>Notification </a:t>
            </a:r>
            <a:r>
              <a:rPr lang="en-US" altLang="en-US" sz="1600" dirty="0" err="1">
                <a:solidFill>
                  <a:srgbClr val="000000"/>
                </a:solidFill>
                <a:latin typeface="Consolas" panose="020B0609020204030204" pitchFamily="49" charset="0"/>
                <a:cs typeface="Consolas" panose="020B0609020204030204" pitchFamily="49" charset="0"/>
              </a:rPr>
              <a:t>notification</a:t>
            </a:r>
            <a:r>
              <a:rPr lang="en-US" altLang="en-US" sz="1600" dirty="0">
                <a:solidFill>
                  <a:srgbClr val="000000"/>
                </a:solidFill>
                <a:latin typeface="Consolas" panose="020B0609020204030204" pitchFamily="49" charset="0"/>
                <a:cs typeface="Consolas" panose="020B0609020204030204" pitchFamily="49" charset="0"/>
              </a:rPr>
              <a:t> = </a:t>
            </a:r>
            <a:r>
              <a:rPr lang="en-US" altLang="en-US" sz="1600" dirty="0">
                <a:solidFill>
                  <a:srgbClr val="0000FF"/>
                </a:solidFill>
                <a:latin typeface="Consolas" panose="020B0609020204030204" pitchFamily="49" charset="0"/>
                <a:cs typeface="Consolas" panose="020B0609020204030204" pitchFamily="49" charset="0"/>
              </a:rPr>
              <a:t>new</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000000"/>
                </a:solidFill>
                <a:latin typeface="Consolas" panose="020B0609020204030204" pitchFamily="49" charset="0"/>
                <a:cs typeface="Consolas" panose="020B0609020204030204" pitchFamily="49" charset="0"/>
              </a:rPr>
              <a:t>AppleNotification</a:t>
            </a:r>
            <a:r>
              <a:rPr lang="en-US" altLang="en-US" sz="1600" dirty="0">
                <a:solidFill>
                  <a:srgbClr val="000000"/>
                </a:solidFill>
                <a:latin typeface="Consolas" panose="020B0609020204030204" pitchFamily="49" charset="0"/>
                <a:cs typeface="Consolas" panose="020B0609020204030204" pitchFamily="49" charset="0"/>
              </a:rPr>
              <a:t>(</a:t>
            </a:r>
            <a:r>
              <a:rPr lang="en-US" altLang="en-US" sz="1600" dirty="0">
                <a:solidFill>
                  <a:srgbClr val="A31515"/>
                </a:solidFill>
                <a:latin typeface="Consolas" panose="020B0609020204030204" pitchFamily="49" charset="0"/>
                <a:cs typeface="Consolas" panose="020B0609020204030204" pitchFamily="49" charset="0"/>
              </a:rPr>
              <a:t>"{\"aps\":{\"alert\":\"Happy birthday!\"}}"</a:t>
            </a:r>
            <a:r>
              <a:rPr lang="en-US" altLang="en-US" sz="1600" dirty="0">
                <a:solidFill>
                  <a:srgbClr val="000000"/>
                </a:solidFill>
                <a:latin typeface="Consolas" panose="020B0609020204030204" pitchFamily="49" charset="0"/>
                <a:cs typeface="Consolas" panose="020B0609020204030204" pitchFamily="49" charset="0"/>
              </a:rPr>
              <a:t>);</a:t>
            </a:r>
          </a:p>
          <a:p>
            <a:pPr lvl="0" defTabSz="914400" eaLnBrk="0" fontAlgn="base" hangingPunct="0">
              <a:lnSpc>
                <a:spcPct val="150000"/>
              </a:lnSpc>
              <a:spcBef>
                <a:spcPct val="0"/>
              </a:spcBef>
              <a:spcAft>
                <a:spcPct val="0"/>
              </a:spcAft>
            </a:pPr>
            <a:r>
              <a:rPr lang="en-US" altLang="en-US" sz="1600" dirty="0" err="1">
                <a:solidFill>
                  <a:srgbClr val="0000FF"/>
                </a:solidFill>
                <a:latin typeface="Consolas" panose="020B0609020204030204" pitchFamily="49" charset="0"/>
                <a:cs typeface="Consolas" panose="020B0609020204030204" pitchFamily="49" charset="0"/>
              </a:rPr>
              <a:t>var</a:t>
            </a:r>
            <a:r>
              <a:rPr lang="en-US" altLang="en-US" sz="1600" dirty="0">
                <a:solidFill>
                  <a:srgbClr val="000000"/>
                </a:solidFill>
                <a:latin typeface="Consolas" panose="020B0609020204030204" pitchFamily="49" charset="0"/>
                <a:cs typeface="Consolas" panose="020B0609020204030204" pitchFamily="49" charset="0"/>
              </a:rPr>
              <a:t> scheduled = </a:t>
            </a:r>
            <a:r>
              <a:rPr lang="en-US" altLang="en-US" sz="1600" dirty="0">
                <a:solidFill>
                  <a:srgbClr val="0000FF"/>
                </a:solidFill>
                <a:latin typeface="Consolas" panose="020B0609020204030204" pitchFamily="49" charset="0"/>
                <a:cs typeface="Consolas" panose="020B0609020204030204" pitchFamily="49" charset="0"/>
              </a:rPr>
              <a:t>await</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000000"/>
                </a:solidFill>
                <a:latin typeface="Consolas" panose="020B0609020204030204" pitchFamily="49" charset="0"/>
                <a:cs typeface="Consolas" panose="020B0609020204030204" pitchFamily="49" charset="0"/>
              </a:rPr>
              <a:t>hub.ScheduleNotificationAsync</a:t>
            </a:r>
            <a:r>
              <a:rPr lang="en-US" altLang="en-US" sz="1600" dirty="0">
                <a:solidFill>
                  <a:srgbClr val="000000"/>
                </a:solidFill>
                <a:latin typeface="Consolas" panose="020B0609020204030204" pitchFamily="49" charset="0"/>
                <a:cs typeface="Consolas" panose="020B0609020204030204" pitchFamily="49" charset="0"/>
              </a:rPr>
              <a:t>(notification, </a:t>
            </a:r>
            <a:r>
              <a:rPr lang="en-US" altLang="en-US" sz="1600" dirty="0">
                <a:solidFill>
                  <a:srgbClr val="0000FF"/>
                </a:solidFill>
                <a:latin typeface="Consolas" panose="020B0609020204030204" pitchFamily="49" charset="0"/>
                <a:cs typeface="Consolas" panose="020B0609020204030204" pitchFamily="49" charset="0"/>
              </a:rPr>
              <a:t>new</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000000"/>
                </a:solidFill>
                <a:latin typeface="Consolas" panose="020B0609020204030204" pitchFamily="49" charset="0"/>
                <a:cs typeface="Consolas" panose="020B0609020204030204" pitchFamily="49" charset="0"/>
              </a:rPr>
              <a:t>DateTime</a:t>
            </a:r>
            <a:r>
              <a:rPr lang="en-US" altLang="en-US" sz="1600" dirty="0">
                <a:solidFill>
                  <a:srgbClr val="000000"/>
                </a:solidFill>
                <a:latin typeface="Consolas" panose="020B0609020204030204" pitchFamily="49" charset="0"/>
                <a:cs typeface="Consolas" panose="020B0609020204030204" pitchFamily="49" charset="0"/>
              </a:rPr>
              <a:t>(2014, 7, 19, 0, 0, 0));</a:t>
            </a:r>
          </a:p>
        </p:txBody>
      </p:sp>
      <p:sp>
        <p:nvSpPr>
          <p:cNvPr id="6" name="Rectangle 5"/>
          <p:cNvSpPr/>
          <p:nvPr/>
        </p:nvSpPr>
        <p:spPr bwMode="auto">
          <a:xfrm>
            <a:off x="275183" y="5400106"/>
            <a:ext cx="11889564" cy="1224910"/>
          </a:xfrm>
          <a:prstGeom prst="rect">
            <a:avLst/>
          </a:prstGeom>
          <a:solidFill>
            <a:srgbClr val="FFFFFF"/>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defTabSz="914400" eaLnBrk="0" fontAlgn="base" hangingPunct="0">
              <a:lnSpc>
                <a:spcPct val="150000"/>
              </a:lnSpc>
              <a:spcBef>
                <a:spcPct val="0"/>
              </a:spcBef>
              <a:spcAft>
                <a:spcPct val="0"/>
              </a:spcAft>
            </a:pPr>
            <a:r>
              <a:rPr lang="en-US" altLang="en-US" sz="2400" dirty="0" smtClean="0">
                <a:solidFill>
                  <a:schemeClr val="bg2"/>
                </a:solidFill>
                <a:cs typeface="Consolas" panose="020B0609020204030204" pitchFamily="49" charset="0"/>
              </a:rPr>
              <a:t>Cancel a scheduled notification</a:t>
            </a:r>
          </a:p>
          <a:p>
            <a:pPr lvl="0" defTabSz="914400" eaLnBrk="0" fontAlgn="base" hangingPunct="0">
              <a:lnSpc>
                <a:spcPct val="150000"/>
              </a:lnSpc>
              <a:spcBef>
                <a:spcPct val="0"/>
              </a:spcBef>
              <a:spcAft>
                <a:spcPct val="0"/>
              </a:spcAft>
            </a:pPr>
            <a:endParaRPr lang="en-US" altLang="en-US" sz="1600" dirty="0" smtClean="0">
              <a:solidFill>
                <a:srgbClr val="000000"/>
              </a:solidFill>
              <a:cs typeface="Consolas" panose="020B0609020204030204" pitchFamily="49" charset="0"/>
            </a:endParaRPr>
          </a:p>
          <a:p>
            <a:pPr lvl="0" defTabSz="914400" eaLnBrk="0" fontAlgn="base" hangingPunct="0">
              <a:spcBef>
                <a:spcPct val="0"/>
              </a:spcBef>
              <a:spcAft>
                <a:spcPct val="0"/>
              </a:spcAft>
            </a:pPr>
            <a:r>
              <a:rPr lang="en-US" altLang="en-US" sz="1600" dirty="0">
                <a:solidFill>
                  <a:srgbClr val="0000FF"/>
                </a:solidFill>
                <a:latin typeface="Consolas" panose="020B0609020204030204" pitchFamily="49" charset="0"/>
                <a:cs typeface="Consolas" panose="020B0609020204030204" pitchFamily="49" charset="0"/>
              </a:rPr>
              <a:t>await</a:t>
            </a:r>
            <a:r>
              <a:rPr lang="en-US" altLang="en-US" sz="1600" dirty="0">
                <a:solidFill>
                  <a:srgbClr val="000000"/>
                </a:solidFill>
                <a:latin typeface="Consolas" panose="020B0609020204030204" pitchFamily="49" charset="0"/>
                <a:cs typeface="Consolas" panose="020B0609020204030204" pitchFamily="49" charset="0"/>
              </a:rPr>
              <a:t> </a:t>
            </a:r>
            <a:r>
              <a:rPr lang="en-US" altLang="en-US" sz="1600" dirty="0" err="1">
                <a:solidFill>
                  <a:srgbClr val="000000"/>
                </a:solidFill>
                <a:latin typeface="Consolas" panose="020B0609020204030204" pitchFamily="49" charset="0"/>
                <a:cs typeface="Consolas" panose="020B0609020204030204" pitchFamily="49" charset="0"/>
              </a:rPr>
              <a:t>hub.CancelNotificationAsync</a:t>
            </a:r>
            <a:r>
              <a:rPr lang="en-US" altLang="en-US" sz="1600" dirty="0">
                <a:solidFill>
                  <a:srgbClr val="000000"/>
                </a:solidFill>
                <a:latin typeface="Consolas" panose="020B0609020204030204" pitchFamily="49" charset="0"/>
                <a:cs typeface="Consolas" panose="020B0609020204030204" pitchFamily="49" charset="0"/>
              </a:rPr>
              <a:t>(</a:t>
            </a:r>
            <a:r>
              <a:rPr lang="en-US" altLang="en-US" sz="1600" dirty="0" err="1">
                <a:solidFill>
                  <a:srgbClr val="000000"/>
                </a:solidFill>
                <a:latin typeface="Consolas" panose="020B0609020204030204" pitchFamily="49" charset="0"/>
                <a:cs typeface="Consolas" panose="020B0609020204030204" pitchFamily="49" charset="0"/>
              </a:rPr>
              <a:t>scheduled.ScheduledNotificationId</a:t>
            </a:r>
            <a:r>
              <a:rPr lang="en-US" altLang="en-US" sz="1600" dirty="0" smtClean="0">
                <a:solidFill>
                  <a:srgbClr val="000000"/>
                </a:solidFill>
                <a:latin typeface="Consolas" panose="020B0609020204030204" pitchFamily="49" charset="0"/>
                <a:cs typeface="Consolas" panose="020B0609020204030204" pitchFamily="49" charset="0"/>
              </a:rPr>
              <a:t>);</a:t>
            </a:r>
            <a:endParaRPr lang="en-US" altLang="en-US" sz="4000" dirty="0">
              <a:solidFill>
                <a:schemeClr val="tx1"/>
              </a:solidFill>
              <a:latin typeface="Arial" panose="020B0604020202020204" pitchFamily="34" charset="0"/>
            </a:endParaRPr>
          </a:p>
        </p:txBody>
      </p:sp>
      <p:sp>
        <p:nvSpPr>
          <p:cNvPr id="9" name="TextBox 8"/>
          <p:cNvSpPr txBox="1"/>
          <p:nvPr/>
        </p:nvSpPr>
        <p:spPr>
          <a:xfrm>
            <a:off x="275183" y="1509097"/>
            <a:ext cx="4137158" cy="1855893"/>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Scenarios: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Games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Geo distributed audience</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Planned campaigns</a:t>
            </a:r>
          </a:p>
        </p:txBody>
      </p:sp>
    </p:spTree>
    <p:extLst>
      <p:ext uri="{BB962C8B-B14F-4D97-AF65-F5344CB8AC3E}">
        <p14:creationId xmlns:p14="http://schemas.microsoft.com/office/powerpoint/2010/main" val="94368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Push to Sync</a:t>
            </a:r>
            <a:endParaRPr lang="en-US" dirty="0"/>
          </a:p>
        </p:txBody>
      </p:sp>
      <p:sp>
        <p:nvSpPr>
          <p:cNvPr id="8" name="Text Placeholder 7"/>
          <p:cNvSpPr>
            <a:spLocks noGrp="1"/>
          </p:cNvSpPr>
          <p:nvPr>
            <p:ph type="body" sz="quarter" idx="10"/>
          </p:nvPr>
        </p:nvSpPr>
        <p:spPr>
          <a:xfrm>
            <a:off x="275482" y="1668723"/>
            <a:ext cx="7122276" cy="5352234"/>
          </a:xfrm>
        </p:spPr>
        <p:txBody>
          <a:bodyPr/>
          <a:lstStyle/>
          <a:p>
            <a:pPr marL="0" indent="0">
              <a:buNone/>
            </a:pPr>
            <a:r>
              <a:rPr lang="en-US" dirty="0" smtClean="0">
                <a:solidFill>
                  <a:schemeClr val="tx2"/>
                </a:solidFill>
              </a:rPr>
              <a:t>Updates app state</a:t>
            </a:r>
          </a:p>
          <a:p>
            <a:pPr marL="457112" lvl="1" indent="-457112">
              <a:buFont typeface="+mj-lt"/>
              <a:buAutoNum type="arabicPeriod"/>
            </a:pPr>
            <a:r>
              <a:rPr lang="en-US" sz="1800" dirty="0" smtClean="0"/>
              <a:t>Does not show a message to the user</a:t>
            </a:r>
            <a:endParaRPr lang="en-US" dirty="0" smtClean="0">
              <a:solidFill>
                <a:schemeClr val="accent2"/>
              </a:solidFill>
            </a:endParaRPr>
          </a:p>
          <a:p>
            <a:pPr marL="0" indent="0">
              <a:buNone/>
            </a:pPr>
            <a:r>
              <a:rPr lang="en-US" dirty="0" smtClean="0">
                <a:solidFill>
                  <a:schemeClr val="accent4"/>
                </a:solidFill>
              </a:rPr>
              <a:t>Example: music app</a:t>
            </a:r>
          </a:p>
          <a:p>
            <a:pPr marL="457112" lvl="1" indent="-457112">
              <a:buFont typeface="+mj-lt"/>
              <a:buAutoNum type="arabicPeriod"/>
            </a:pPr>
            <a:r>
              <a:rPr lang="en-US" sz="1800" dirty="0" smtClean="0"/>
              <a:t>User changes playlist on desktop</a:t>
            </a:r>
            <a:endParaRPr lang="en-US" sz="1800" dirty="0"/>
          </a:p>
          <a:p>
            <a:pPr marL="457112" lvl="1" indent="-457112">
              <a:buFont typeface="+mj-lt"/>
              <a:buAutoNum type="arabicPeriod"/>
            </a:pPr>
            <a:r>
              <a:rPr lang="en-US" sz="1800" dirty="0" smtClean="0"/>
              <a:t>Back-end sends a ‘push-to-sync’ notifications to user’s devices</a:t>
            </a:r>
          </a:p>
          <a:p>
            <a:pPr marL="457112" lvl="1" indent="-457112">
              <a:buFont typeface="+mj-lt"/>
              <a:buAutoNum type="arabicPeriod"/>
            </a:pPr>
            <a:r>
              <a:rPr lang="en-US" sz="1800" dirty="0" smtClean="0"/>
              <a:t>Phone receives push and starts downloading new song</a:t>
            </a:r>
          </a:p>
          <a:p>
            <a:pPr marL="457112" lvl="1" indent="-457112">
              <a:buFont typeface="+mj-lt"/>
              <a:buAutoNum type="arabicPeriod"/>
            </a:pPr>
            <a:r>
              <a:rPr lang="en-US" sz="1800" dirty="0" smtClean="0"/>
              <a:t>User finds the new song already on their phone!</a:t>
            </a:r>
            <a:endParaRPr lang="en-US" sz="1800" dirty="0"/>
          </a:p>
          <a:p>
            <a:pPr marL="0" indent="0">
              <a:buNone/>
            </a:pPr>
            <a:r>
              <a:rPr lang="en-US" dirty="0" smtClean="0">
                <a:solidFill>
                  <a:schemeClr val="accent3"/>
                </a:solidFill>
              </a:rPr>
              <a:t>Platform-dependent</a:t>
            </a:r>
          </a:p>
          <a:p>
            <a:pPr marL="0" lvl="1" indent="0">
              <a:buNone/>
            </a:pPr>
            <a:r>
              <a:rPr lang="en-US" sz="1800" dirty="0" smtClean="0"/>
              <a:t>Windows Phone 8.1</a:t>
            </a:r>
          </a:p>
          <a:p>
            <a:pPr marL="0" lvl="1" indent="0">
              <a:buNone/>
            </a:pPr>
            <a:r>
              <a:rPr lang="en-US" sz="1800" dirty="0" smtClean="0"/>
              <a:t>iOS (only since iOS 7)</a:t>
            </a:r>
          </a:p>
          <a:p>
            <a:pPr marL="0" lvl="1" indent="0">
              <a:buNone/>
            </a:pPr>
            <a:r>
              <a:rPr lang="en-US" sz="1800" dirty="0" smtClean="0"/>
              <a:t>Android/Kindle</a:t>
            </a:r>
            <a:endParaRPr lang="en-US" dirty="0"/>
          </a:p>
          <a:p>
            <a:pPr marL="457112" lvl="1" indent="-457112">
              <a:buClr>
                <a:srgbClr val="404040"/>
              </a:buClr>
            </a:pPr>
            <a:endParaRPr lang="en-US" sz="1800" dirty="0">
              <a:gradFill>
                <a:gsLst>
                  <a:gs pos="1250">
                    <a:srgbClr val="404040"/>
                  </a:gs>
                  <a:gs pos="100000">
                    <a:srgbClr val="404040"/>
                  </a:gs>
                </a:gsLst>
                <a:lin ang="5400000" scaled="0"/>
              </a:gradFill>
            </a:endParaRPr>
          </a:p>
          <a:p>
            <a:pPr marL="241300" lvl="1" indent="0">
              <a:buNone/>
            </a:pPr>
            <a:endParaRPr lang="en-US" dirty="0" smtClean="0">
              <a:solidFill>
                <a:schemeClr val="accent3"/>
              </a:solidFill>
            </a:endParaRPr>
          </a:p>
        </p:txBody>
      </p:sp>
      <p:grpSp>
        <p:nvGrpSpPr>
          <p:cNvPr id="47" name="Group 46"/>
          <p:cNvGrpSpPr/>
          <p:nvPr/>
        </p:nvGrpSpPr>
        <p:grpSpPr>
          <a:xfrm>
            <a:off x="7474851" y="2125663"/>
            <a:ext cx="1230069" cy="1234956"/>
            <a:chOff x="6259896" y="3521405"/>
            <a:chExt cx="1230243" cy="1235131"/>
          </a:xfrm>
        </p:grpSpPr>
        <p:sp>
          <p:nvSpPr>
            <p:cNvPr id="2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22" name="TextBox 2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35" name="Rounded Rectangle 6"/>
          <p:cNvSpPr/>
          <p:nvPr/>
        </p:nvSpPr>
        <p:spPr bwMode="auto">
          <a:xfrm>
            <a:off x="10580276" y="4958668"/>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grpSp>
        <p:nvGrpSpPr>
          <p:cNvPr id="25" name="Group 24"/>
          <p:cNvGrpSpPr>
            <a:grpSpLocks noChangeAspect="1"/>
          </p:cNvGrpSpPr>
          <p:nvPr/>
        </p:nvGrpSpPr>
        <p:grpSpPr>
          <a:xfrm>
            <a:off x="7566407" y="4958668"/>
            <a:ext cx="1043352" cy="744111"/>
            <a:chOff x="1919150" y="3044496"/>
            <a:chExt cx="666391" cy="475141"/>
          </a:xfrm>
          <a:solidFill>
            <a:schemeClr val="tx1"/>
          </a:solidFill>
        </p:grpSpPr>
        <p:sp>
          <p:nvSpPr>
            <p:cNvPr id="26"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7"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8" name="Rectangle 27"/>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grpSp>
      <p:cxnSp>
        <p:nvCxnSpPr>
          <p:cNvPr id="29" name="Straight Arrow Connector 28"/>
          <p:cNvCxnSpPr/>
          <p:nvPr/>
        </p:nvCxnSpPr>
        <p:spPr>
          <a:xfrm flipV="1">
            <a:off x="8070365" y="3492369"/>
            <a:ext cx="17717" cy="1334244"/>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673003" y="2503413"/>
            <a:ext cx="1660035"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H="1" flipV="1">
            <a:off x="8778407" y="3406869"/>
            <a:ext cx="1709758" cy="1549941"/>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grpSp>
        <p:nvGrpSpPr>
          <p:cNvPr id="34" name="Group 33"/>
          <p:cNvGrpSpPr/>
          <p:nvPr/>
        </p:nvGrpSpPr>
        <p:grpSpPr>
          <a:xfrm>
            <a:off x="9974561" y="2158280"/>
            <a:ext cx="1761070" cy="1209119"/>
            <a:chOff x="8773626" y="2156700"/>
            <a:chExt cx="1726696" cy="1185519"/>
          </a:xfrm>
          <a:solidFill>
            <a:schemeClr val="bg2"/>
          </a:solidFill>
        </p:grpSpPr>
        <p:grpSp>
          <p:nvGrpSpPr>
            <p:cNvPr id="36" name="Group 35"/>
            <p:cNvGrpSpPr/>
            <p:nvPr/>
          </p:nvGrpSpPr>
          <p:grpSpPr>
            <a:xfrm>
              <a:off x="8773626" y="2156700"/>
              <a:ext cx="1726696" cy="1185519"/>
              <a:chOff x="4879203" y="2324936"/>
              <a:chExt cx="1726696" cy="1185519"/>
            </a:xfrm>
            <a:grpFill/>
          </p:grpSpPr>
          <p:sp>
            <p:nvSpPr>
              <p:cNvPr id="38" name="Rectangle 37"/>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39" name="TextBox 38"/>
              <p:cNvSpPr txBox="1"/>
              <p:nvPr/>
            </p:nvSpPr>
            <p:spPr>
              <a:xfrm>
                <a:off x="4929824" y="3064868"/>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37"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cxnSp>
        <p:nvCxnSpPr>
          <p:cNvPr id="42" name="Straight Arrow Connector 41"/>
          <p:cNvCxnSpPr/>
          <p:nvPr/>
        </p:nvCxnSpPr>
        <p:spPr>
          <a:xfrm>
            <a:off x="10832338" y="3243232"/>
            <a:ext cx="0" cy="1625631"/>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rot="2522746">
            <a:off x="8785280" y="3839365"/>
            <a:ext cx="1858408" cy="230191"/>
          </a:xfrm>
          <a:prstGeom prst="rect">
            <a:avLst/>
          </a:prstGeom>
          <a:noFill/>
        </p:spPr>
        <p:txBody>
          <a:bodyPr wrap="none" lIns="124347" tIns="0" rIns="0" bIns="0" rtlCol="0">
            <a:spAutoFit/>
          </a:bodyPr>
          <a:lstStyle/>
          <a:p>
            <a:pPr algn="ctr" defTabSz="932596"/>
            <a:r>
              <a:rPr lang="en-US" sz="1496" dirty="0" smtClean="0">
                <a:solidFill>
                  <a:schemeClr val="accent4"/>
                </a:solidFill>
                <a:latin typeface="Segoe" pitchFamily="34" charset="0"/>
              </a:rPr>
              <a:t>Download new song</a:t>
            </a:r>
            <a:endParaRPr lang="en-US" sz="1496" dirty="0">
              <a:solidFill>
                <a:schemeClr val="accent4"/>
              </a:solidFill>
              <a:latin typeface="Segoe" pitchFamily="34" charset="0"/>
            </a:endParaRPr>
          </a:p>
        </p:txBody>
      </p:sp>
      <p:sp>
        <p:nvSpPr>
          <p:cNvPr id="46" name="TextBox 45"/>
          <p:cNvSpPr txBox="1"/>
          <p:nvPr/>
        </p:nvSpPr>
        <p:spPr>
          <a:xfrm>
            <a:off x="8849392" y="2183554"/>
            <a:ext cx="1226825" cy="230191"/>
          </a:xfrm>
          <a:prstGeom prst="rect">
            <a:avLst/>
          </a:prstGeom>
          <a:noFill/>
        </p:spPr>
        <p:txBody>
          <a:bodyPr wrap="none" lIns="124347" tIns="0" rIns="0" bIns="0" rtlCol="0">
            <a:spAutoFit/>
          </a:bodyPr>
          <a:lstStyle/>
          <a:p>
            <a:pPr algn="ctr" defTabSz="932596"/>
            <a:r>
              <a:rPr lang="en-US" sz="1496" dirty="0" smtClean="0">
                <a:solidFill>
                  <a:schemeClr val="accent5"/>
                </a:solidFill>
                <a:latin typeface="Segoe" pitchFamily="34" charset="0"/>
              </a:rPr>
              <a:t>Push to sync</a:t>
            </a:r>
            <a:endParaRPr lang="en-US" sz="1496" dirty="0">
              <a:solidFill>
                <a:schemeClr val="accent5"/>
              </a:solidFill>
              <a:latin typeface="Segoe" pitchFamily="34" charset="0"/>
            </a:endParaRPr>
          </a:p>
        </p:txBody>
      </p:sp>
      <p:sp>
        <p:nvSpPr>
          <p:cNvPr id="48" name="TextBox 47"/>
          <p:cNvSpPr txBox="1"/>
          <p:nvPr/>
        </p:nvSpPr>
        <p:spPr>
          <a:xfrm>
            <a:off x="8024441" y="4079329"/>
            <a:ext cx="1345447" cy="230191"/>
          </a:xfrm>
          <a:prstGeom prst="rect">
            <a:avLst/>
          </a:prstGeom>
          <a:noFill/>
        </p:spPr>
        <p:txBody>
          <a:bodyPr wrap="none" lIns="124347" tIns="0" rIns="0" bIns="0" rtlCol="0">
            <a:spAutoFit/>
          </a:bodyPr>
          <a:lstStyle/>
          <a:p>
            <a:pPr algn="ctr" defTabSz="932596"/>
            <a:r>
              <a:rPr lang="en-US" sz="1496" dirty="0" smtClean="0">
                <a:solidFill>
                  <a:schemeClr val="accent2"/>
                </a:solidFill>
                <a:latin typeface="Segoe" pitchFamily="34" charset="0"/>
              </a:rPr>
              <a:t>Add new song</a:t>
            </a:r>
            <a:endParaRPr lang="en-US" sz="1496" dirty="0">
              <a:solidFill>
                <a:schemeClr val="accent2"/>
              </a:solidFill>
              <a:latin typeface="Segoe" pitchFamily="34" charset="0"/>
            </a:endParaRPr>
          </a:p>
        </p:txBody>
      </p:sp>
    </p:spTree>
    <p:extLst>
      <p:ext uri="{BB962C8B-B14F-4D97-AF65-F5344CB8AC3E}">
        <p14:creationId xmlns:p14="http://schemas.microsoft.com/office/powerpoint/2010/main" val="225875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p:bldP spid="46"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Rich push &amp; Secure push</a:t>
            </a:r>
            <a:endParaRPr lang="en-US" dirty="0"/>
          </a:p>
        </p:txBody>
      </p:sp>
      <p:sp>
        <p:nvSpPr>
          <p:cNvPr id="8" name="Text Placeholder 7"/>
          <p:cNvSpPr>
            <a:spLocks noGrp="1"/>
          </p:cNvSpPr>
          <p:nvPr>
            <p:ph type="body" sz="quarter" idx="10"/>
          </p:nvPr>
        </p:nvSpPr>
        <p:spPr>
          <a:xfrm>
            <a:off x="275482" y="1668723"/>
            <a:ext cx="7122276" cy="2745367"/>
          </a:xfrm>
        </p:spPr>
        <p:txBody>
          <a:bodyPr/>
          <a:lstStyle/>
          <a:p>
            <a:pPr marL="0" indent="0">
              <a:buNone/>
            </a:pPr>
            <a:r>
              <a:rPr lang="en-US" dirty="0" smtClean="0">
                <a:solidFill>
                  <a:schemeClr val="tx2"/>
                </a:solidFill>
              </a:rPr>
              <a:t>Deliver content directly from BE</a:t>
            </a:r>
          </a:p>
          <a:p>
            <a:pPr marL="457112" lvl="1" indent="-457112">
              <a:buFont typeface="+mj-lt"/>
              <a:buAutoNum type="arabicPeriod"/>
            </a:pPr>
            <a:r>
              <a:rPr lang="en-US" sz="1800" dirty="0" smtClean="0"/>
              <a:t>Rich media (images, videos, html, …)</a:t>
            </a:r>
          </a:p>
          <a:p>
            <a:pPr marL="457112" lvl="1" indent="-457112">
              <a:buFont typeface="+mj-lt"/>
              <a:buAutoNum type="arabicPeriod"/>
            </a:pPr>
            <a:r>
              <a:rPr lang="en-US" sz="1800" dirty="0" smtClean="0">
                <a:solidFill>
                  <a:schemeClr val="tx1"/>
                </a:solidFill>
              </a:rPr>
              <a:t>Retrieve the content securely from BE</a:t>
            </a:r>
            <a:endParaRPr lang="en-US" dirty="0" smtClean="0">
              <a:solidFill>
                <a:schemeClr val="tx1"/>
              </a:solidFill>
            </a:endParaRPr>
          </a:p>
          <a:p>
            <a:pPr marL="0" indent="0">
              <a:buNone/>
            </a:pPr>
            <a:r>
              <a:rPr lang="en-US" dirty="0" smtClean="0">
                <a:solidFill>
                  <a:schemeClr val="accent3"/>
                </a:solidFill>
              </a:rPr>
              <a:t>Note</a:t>
            </a:r>
          </a:p>
          <a:p>
            <a:pPr marL="0" lvl="1" indent="0">
              <a:buNone/>
            </a:pPr>
            <a:r>
              <a:rPr lang="en-US" sz="1800" dirty="0" smtClean="0"/>
              <a:t>Same platform differences as push to sync</a:t>
            </a:r>
            <a:endParaRPr lang="en-US" dirty="0">
              <a:solidFill>
                <a:schemeClr val="accent3"/>
              </a:solidFill>
            </a:endParaRPr>
          </a:p>
          <a:p>
            <a:pPr marL="0" lvl="1" indent="0">
              <a:buNone/>
            </a:pPr>
            <a:r>
              <a:rPr lang="en-US" sz="1800" dirty="0" smtClean="0">
                <a:solidFill>
                  <a:schemeClr val="tx1"/>
                </a:solidFill>
              </a:rPr>
              <a:t>Secure push has to use a long lived </a:t>
            </a:r>
            <a:r>
              <a:rPr lang="en-US" sz="1800" dirty="0" err="1" smtClean="0">
                <a:solidFill>
                  <a:schemeClr val="tx1"/>
                </a:solidFill>
              </a:rPr>
              <a:t>auth</a:t>
            </a:r>
            <a:r>
              <a:rPr lang="en-US" sz="1800" dirty="0" smtClean="0">
                <a:solidFill>
                  <a:schemeClr val="tx1"/>
                </a:solidFill>
              </a:rPr>
              <a:t> token on app</a:t>
            </a:r>
          </a:p>
        </p:txBody>
      </p:sp>
      <p:grpSp>
        <p:nvGrpSpPr>
          <p:cNvPr id="47" name="Group 46"/>
          <p:cNvGrpSpPr/>
          <p:nvPr/>
        </p:nvGrpSpPr>
        <p:grpSpPr>
          <a:xfrm>
            <a:off x="7474851" y="2125663"/>
            <a:ext cx="1230069" cy="1234956"/>
            <a:chOff x="6259896" y="3521405"/>
            <a:chExt cx="1230243" cy="1235131"/>
          </a:xfrm>
        </p:grpSpPr>
        <p:sp>
          <p:nvSpPr>
            <p:cNvPr id="2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22" name="TextBox 2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35" name="Rounded Rectangle 6"/>
          <p:cNvSpPr/>
          <p:nvPr/>
        </p:nvSpPr>
        <p:spPr bwMode="auto">
          <a:xfrm>
            <a:off x="10580276" y="4958668"/>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cxnSp>
        <p:nvCxnSpPr>
          <p:cNvPr id="30" name="Straight Arrow Connector 29"/>
          <p:cNvCxnSpPr/>
          <p:nvPr/>
        </p:nvCxnSpPr>
        <p:spPr>
          <a:xfrm>
            <a:off x="8673003" y="2503413"/>
            <a:ext cx="1660035"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H="1" flipV="1">
            <a:off x="8778407" y="3406869"/>
            <a:ext cx="1709758" cy="1549941"/>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grpSp>
        <p:nvGrpSpPr>
          <p:cNvPr id="34" name="Group 33"/>
          <p:cNvGrpSpPr/>
          <p:nvPr/>
        </p:nvGrpSpPr>
        <p:grpSpPr>
          <a:xfrm>
            <a:off x="9974561" y="2158280"/>
            <a:ext cx="1761070" cy="1209119"/>
            <a:chOff x="8773626" y="2156700"/>
            <a:chExt cx="1726696" cy="1185519"/>
          </a:xfrm>
          <a:solidFill>
            <a:schemeClr val="bg2"/>
          </a:solidFill>
        </p:grpSpPr>
        <p:grpSp>
          <p:nvGrpSpPr>
            <p:cNvPr id="36" name="Group 35"/>
            <p:cNvGrpSpPr/>
            <p:nvPr/>
          </p:nvGrpSpPr>
          <p:grpSpPr>
            <a:xfrm>
              <a:off x="8773626" y="2156700"/>
              <a:ext cx="1726696" cy="1185519"/>
              <a:chOff x="4879203" y="2324936"/>
              <a:chExt cx="1726696" cy="1185519"/>
            </a:xfrm>
            <a:grpFill/>
          </p:grpSpPr>
          <p:sp>
            <p:nvSpPr>
              <p:cNvPr id="38" name="Rectangle 37"/>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39" name="TextBox 38"/>
              <p:cNvSpPr txBox="1"/>
              <p:nvPr/>
            </p:nvSpPr>
            <p:spPr>
              <a:xfrm>
                <a:off x="4929824" y="3064868"/>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37"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cxnSp>
        <p:nvCxnSpPr>
          <p:cNvPr id="42" name="Straight Arrow Connector 41"/>
          <p:cNvCxnSpPr/>
          <p:nvPr/>
        </p:nvCxnSpPr>
        <p:spPr>
          <a:xfrm>
            <a:off x="10832338" y="3243232"/>
            <a:ext cx="0" cy="1625631"/>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rot="2522746">
            <a:off x="8725970" y="3839365"/>
            <a:ext cx="1977030" cy="230191"/>
          </a:xfrm>
          <a:prstGeom prst="rect">
            <a:avLst/>
          </a:prstGeom>
          <a:noFill/>
        </p:spPr>
        <p:txBody>
          <a:bodyPr wrap="none" lIns="124347" tIns="0" rIns="0" bIns="0" rtlCol="0">
            <a:spAutoFit/>
          </a:bodyPr>
          <a:lstStyle/>
          <a:p>
            <a:pPr algn="ctr" defTabSz="932596"/>
            <a:r>
              <a:rPr lang="en-US" sz="1496" dirty="0" smtClean="0">
                <a:solidFill>
                  <a:schemeClr val="accent4"/>
                </a:solidFill>
                <a:latin typeface="Segoe" pitchFamily="34" charset="0"/>
              </a:rPr>
              <a:t>Download media/</a:t>
            </a:r>
            <a:r>
              <a:rPr lang="en-US" sz="1496" dirty="0" err="1" smtClean="0">
                <a:solidFill>
                  <a:schemeClr val="accent4"/>
                </a:solidFill>
                <a:latin typeface="Segoe" pitchFamily="34" charset="0"/>
              </a:rPr>
              <a:t>msg</a:t>
            </a:r>
            <a:endParaRPr lang="en-US" sz="1496" dirty="0">
              <a:solidFill>
                <a:schemeClr val="accent4"/>
              </a:solidFill>
              <a:latin typeface="Segoe" pitchFamily="34" charset="0"/>
            </a:endParaRPr>
          </a:p>
        </p:txBody>
      </p:sp>
      <p:sp>
        <p:nvSpPr>
          <p:cNvPr id="24" name="TextBox 23"/>
          <p:cNvSpPr txBox="1"/>
          <p:nvPr/>
        </p:nvSpPr>
        <p:spPr>
          <a:xfrm>
            <a:off x="8685225" y="1979207"/>
            <a:ext cx="1635590" cy="460382"/>
          </a:xfrm>
          <a:prstGeom prst="rect">
            <a:avLst/>
          </a:prstGeom>
          <a:noFill/>
        </p:spPr>
        <p:txBody>
          <a:bodyPr wrap="none" lIns="124347" tIns="0" rIns="0" bIns="0" rtlCol="0">
            <a:spAutoFit/>
          </a:bodyPr>
          <a:lstStyle/>
          <a:p>
            <a:pPr algn="ctr" defTabSz="932596"/>
            <a:r>
              <a:rPr lang="en-US" sz="1496" dirty="0" smtClean="0">
                <a:solidFill>
                  <a:schemeClr val="accent5"/>
                </a:solidFill>
                <a:latin typeface="Segoe" pitchFamily="34" charset="0"/>
              </a:rPr>
              <a:t>Push to sync</a:t>
            </a:r>
          </a:p>
          <a:p>
            <a:pPr algn="ctr" defTabSz="932596"/>
            <a:r>
              <a:rPr lang="en-US" sz="1496" dirty="0" smtClean="0">
                <a:solidFill>
                  <a:schemeClr val="accent5"/>
                </a:solidFill>
                <a:latin typeface="Segoe" pitchFamily="34" charset="0"/>
              </a:rPr>
              <a:t>(no sensitive info)</a:t>
            </a:r>
            <a:endParaRPr lang="en-US" sz="1496" dirty="0">
              <a:solidFill>
                <a:schemeClr val="accent5"/>
              </a:solidFill>
              <a:latin typeface="Segoe" pitchFamily="34" charset="0"/>
            </a:endParaRPr>
          </a:p>
        </p:txBody>
      </p:sp>
    </p:spTree>
    <p:extLst>
      <p:ext uri="{BB962C8B-B14F-4D97-AF65-F5344CB8AC3E}">
        <p14:creationId xmlns:p14="http://schemas.microsoft.com/office/powerpoint/2010/main" val="3497153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When to register from your app back-end</a:t>
            </a:r>
            <a:endParaRPr lang="en-US" dirty="0"/>
          </a:p>
        </p:txBody>
      </p:sp>
      <p:sp>
        <p:nvSpPr>
          <p:cNvPr id="4" name="Text Placeholder 3"/>
          <p:cNvSpPr>
            <a:spLocks noGrp="1"/>
          </p:cNvSpPr>
          <p:nvPr>
            <p:ph type="body" sz="quarter" idx="4294967295"/>
          </p:nvPr>
        </p:nvSpPr>
        <p:spPr>
          <a:xfrm>
            <a:off x="274638" y="1212850"/>
            <a:ext cx="11887200" cy="4801314"/>
          </a:xfrm>
          <a:prstGeom prst="rect">
            <a:avLst/>
          </a:prstGeom>
        </p:spPr>
        <p:txBody>
          <a:bodyPr/>
          <a:lstStyle/>
          <a:p>
            <a:r>
              <a:rPr lang="en-US" dirty="0" smtClean="0"/>
              <a:t>When tags have to be secured</a:t>
            </a:r>
          </a:p>
          <a:p>
            <a:pPr lvl="1"/>
            <a:r>
              <a:rPr lang="en-US" dirty="0" smtClean="0"/>
              <a:t>When devices register, they can register for any tag</a:t>
            </a:r>
          </a:p>
          <a:p>
            <a:pPr lvl="1"/>
            <a:r>
              <a:rPr lang="en-US" dirty="0" smtClean="0"/>
              <a:t>Sometimes tags have to be secure (e.g. using ‘{</a:t>
            </a:r>
            <a:r>
              <a:rPr lang="en-US" dirty="0" err="1" smtClean="0"/>
              <a:t>userId</a:t>
            </a:r>
            <a:r>
              <a:rPr lang="en-US" dirty="0" smtClean="0"/>
              <a:t>}’ as tag)</a:t>
            </a:r>
          </a:p>
          <a:p>
            <a:pPr lvl="1"/>
            <a:r>
              <a:rPr lang="en-US" dirty="0" smtClean="0"/>
              <a:t>App back-end can authenticate the user before registering the device</a:t>
            </a:r>
          </a:p>
          <a:p>
            <a:pPr lvl="1"/>
            <a:endParaRPr lang="en-US" dirty="0" smtClean="0"/>
          </a:p>
          <a:p>
            <a:r>
              <a:rPr lang="en-US" dirty="0" smtClean="0"/>
              <a:t>When back-end has to modify tags</a:t>
            </a:r>
          </a:p>
          <a:p>
            <a:pPr lvl="1"/>
            <a:r>
              <a:rPr lang="en-US" dirty="0" smtClean="0"/>
              <a:t>Tags change as a result of:</a:t>
            </a:r>
          </a:p>
          <a:p>
            <a:pPr lvl="2"/>
            <a:r>
              <a:rPr lang="en-US" sz="2000" dirty="0" smtClean="0"/>
              <a:t>Actions on different devices (e.g. adding a tag from the web app)</a:t>
            </a:r>
          </a:p>
          <a:p>
            <a:pPr lvl="2"/>
            <a:r>
              <a:rPr lang="en-US" sz="2000" dirty="0" smtClean="0"/>
              <a:t>Other user’s actions (e.g. a manager adding an employee to a work group)</a:t>
            </a:r>
          </a:p>
          <a:p>
            <a:pPr lvl="1"/>
            <a:r>
              <a:rPr lang="en-US" dirty="0" smtClean="0"/>
              <a:t>Tags are derived from analytics or other user data</a:t>
            </a:r>
          </a:p>
          <a:p>
            <a:pPr marL="342900" lvl="1" indent="-342900">
              <a:buFont typeface="Arial" panose="020B0604020202020204" pitchFamily="34" charset="0"/>
              <a:buChar char="•"/>
            </a:pPr>
            <a:endParaRPr lang="en-US" dirty="0" smtClean="0"/>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278082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Registering from the back-end</a:t>
            </a:r>
            <a:endParaRPr lang="en-US" dirty="0"/>
          </a:p>
        </p:txBody>
      </p:sp>
      <p:sp>
        <p:nvSpPr>
          <p:cNvPr id="8" name="Text Placeholder 7"/>
          <p:cNvSpPr>
            <a:spLocks noGrp="1"/>
          </p:cNvSpPr>
          <p:nvPr>
            <p:ph type="body" sz="quarter" idx="10"/>
          </p:nvPr>
        </p:nvSpPr>
        <p:spPr>
          <a:xfrm>
            <a:off x="275482" y="1668723"/>
            <a:ext cx="7122276" cy="5601533"/>
          </a:xfrm>
        </p:spPr>
        <p:txBody>
          <a:bodyPr/>
          <a:lstStyle/>
          <a:p>
            <a:pPr marL="0" indent="0">
              <a:buNone/>
            </a:pPr>
            <a:r>
              <a:rPr lang="en-US" dirty="0" smtClean="0">
                <a:solidFill>
                  <a:schemeClr val="tx2"/>
                </a:solidFill>
              </a:rPr>
              <a:t>Identify your device</a:t>
            </a:r>
          </a:p>
          <a:p>
            <a:pPr marL="457112" lvl="1" indent="-457112">
              <a:buFont typeface="+mj-lt"/>
              <a:buAutoNum type="arabicPeriod"/>
            </a:pPr>
            <a:r>
              <a:rPr lang="en-US" sz="1800" dirty="0" smtClean="0"/>
              <a:t>Cannot use </a:t>
            </a:r>
            <a:r>
              <a:rPr lang="en-US" sz="1800" dirty="0" err="1" smtClean="0"/>
              <a:t>ChannelURIs</a:t>
            </a:r>
            <a:r>
              <a:rPr lang="en-US" sz="1800" dirty="0" smtClean="0"/>
              <a:t>/device tokens/…</a:t>
            </a:r>
          </a:p>
          <a:p>
            <a:pPr marL="457112" lvl="1" indent="-457112">
              <a:buFont typeface="+mj-lt"/>
              <a:buAutoNum type="arabicPeriod"/>
            </a:pPr>
            <a:r>
              <a:rPr lang="en-US" sz="1800" dirty="0" smtClean="0"/>
              <a:t>Keep long-living NH registration ids in device storage</a:t>
            </a:r>
            <a:endParaRPr lang="en-US" dirty="0" smtClean="0">
              <a:solidFill>
                <a:schemeClr val="accent2"/>
              </a:solidFill>
            </a:endParaRPr>
          </a:p>
          <a:p>
            <a:pPr marL="0" indent="0">
              <a:buNone/>
            </a:pPr>
            <a:r>
              <a:rPr lang="en-US" dirty="0" smtClean="0">
                <a:solidFill>
                  <a:schemeClr val="accent4"/>
                </a:solidFill>
              </a:rPr>
              <a:t>Register</a:t>
            </a:r>
          </a:p>
          <a:p>
            <a:pPr marL="457112" lvl="1" indent="-457112">
              <a:buFont typeface="+mj-lt"/>
              <a:buAutoNum type="arabicPeriod"/>
            </a:pPr>
            <a:r>
              <a:rPr lang="en-US" sz="1800" dirty="0" smtClean="0"/>
              <a:t>First time only,</a:t>
            </a:r>
          </a:p>
          <a:p>
            <a:pPr marL="673012" lvl="2" indent="-457112">
              <a:buFont typeface="+mj-lt"/>
              <a:buAutoNum type="alphaLcParenR"/>
            </a:pPr>
            <a:r>
              <a:rPr lang="en-US" sz="1800" dirty="0"/>
              <a:t>R</a:t>
            </a:r>
            <a:r>
              <a:rPr lang="en-US" sz="1800" dirty="0" smtClean="0"/>
              <a:t>equest registration id from hub, and</a:t>
            </a:r>
          </a:p>
          <a:p>
            <a:pPr marL="673012" lvl="2" indent="-457112">
              <a:buFont typeface="+mj-lt"/>
              <a:buAutoNum type="alphaLcParenR"/>
            </a:pPr>
            <a:r>
              <a:rPr lang="en-US" sz="1800" dirty="0" smtClean="0"/>
              <a:t>Store it on device storage</a:t>
            </a:r>
            <a:endParaRPr lang="en-US" sz="1800" dirty="0"/>
          </a:p>
          <a:p>
            <a:pPr marL="457112" lvl="1" indent="-457112">
              <a:buFont typeface="+mj-lt"/>
              <a:buAutoNum type="arabicPeriod"/>
            </a:pPr>
            <a:r>
              <a:rPr lang="en-US" sz="1800" dirty="0" err="1" smtClean="0"/>
              <a:t>CreateOrUpdate</a:t>
            </a:r>
            <a:r>
              <a:rPr lang="en-US" sz="1800" dirty="0" smtClean="0"/>
              <a:t> device registration (@ every app start)</a:t>
            </a:r>
          </a:p>
          <a:p>
            <a:pPr marL="457112" lvl="1" indent="-457112">
              <a:buFont typeface="+mj-lt"/>
              <a:buAutoNum type="arabicPeriod"/>
            </a:pPr>
            <a:r>
              <a:rPr lang="en-US" sz="1800" dirty="0" smtClean="0"/>
              <a:t>Back-end can verify and/or add tags (e.g. performing </a:t>
            </a:r>
            <a:r>
              <a:rPr lang="en-US" sz="1800" dirty="0" err="1" smtClean="0"/>
              <a:t>auth</a:t>
            </a:r>
            <a:r>
              <a:rPr lang="en-US" sz="1800" dirty="0" smtClean="0"/>
              <a:t>)</a:t>
            </a:r>
            <a:endParaRPr lang="en-US" sz="1800" dirty="0"/>
          </a:p>
          <a:p>
            <a:pPr marL="0" indent="0">
              <a:buNone/>
            </a:pPr>
            <a:r>
              <a:rPr lang="en-US" dirty="0" smtClean="0">
                <a:solidFill>
                  <a:schemeClr val="accent3"/>
                </a:solidFill>
              </a:rPr>
              <a:t>Notes</a:t>
            </a:r>
            <a:endParaRPr lang="en-US" dirty="0"/>
          </a:p>
          <a:p>
            <a:pPr marL="457112" lvl="1" indent="-457112">
              <a:buFont typeface="+mj-lt"/>
              <a:buAutoNum type="arabicPeriod"/>
            </a:pPr>
            <a:r>
              <a:rPr lang="en-US" sz="1800" dirty="0" smtClean="0"/>
              <a:t>Nothing is stored in the app back-end</a:t>
            </a:r>
          </a:p>
          <a:p>
            <a:pPr marL="457112" lvl="1" indent="-457112">
              <a:buFont typeface="+mj-lt"/>
              <a:buAutoNum type="arabicPeriod"/>
            </a:pPr>
            <a:r>
              <a:rPr lang="en-US" sz="1800" dirty="0" smtClean="0"/>
              <a:t>Do not use device SDK</a:t>
            </a:r>
            <a:br>
              <a:rPr lang="en-US" sz="1800" dirty="0" smtClean="0"/>
            </a:br>
            <a:r>
              <a:rPr lang="en-US" sz="1800" dirty="0" smtClean="0"/>
              <a:t>(risk: multiple registrations for each device)</a:t>
            </a:r>
          </a:p>
          <a:p>
            <a:pPr lvl="2"/>
            <a:endParaRPr lang="en-US" dirty="0" smtClean="0"/>
          </a:p>
        </p:txBody>
      </p:sp>
      <p:grpSp>
        <p:nvGrpSpPr>
          <p:cNvPr id="16" name="Group 15"/>
          <p:cNvGrpSpPr/>
          <p:nvPr/>
        </p:nvGrpSpPr>
        <p:grpSpPr>
          <a:xfrm>
            <a:off x="10409237" y="2252799"/>
            <a:ext cx="1760820" cy="1208947"/>
            <a:chOff x="8773626" y="2156700"/>
            <a:chExt cx="1726696" cy="1185519"/>
          </a:xfrm>
          <a:solidFill>
            <a:schemeClr val="bg2"/>
          </a:solidFill>
        </p:grpSpPr>
        <p:grpSp>
          <p:nvGrpSpPr>
            <p:cNvPr id="17" name="Group 16"/>
            <p:cNvGrpSpPr/>
            <p:nvPr/>
          </p:nvGrpSpPr>
          <p:grpSpPr>
            <a:xfrm>
              <a:off x="8773626" y="2156700"/>
              <a:ext cx="1726696" cy="1185519"/>
              <a:chOff x="4879203" y="2324936"/>
              <a:chExt cx="1726696" cy="1185519"/>
            </a:xfrm>
            <a:grpFill/>
          </p:grpSpPr>
          <p:sp>
            <p:nvSpPr>
              <p:cNvPr id="19" name="Rectangle 18"/>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25" tIns="62162" rIns="124325" bIns="62162" numCol="1" rtlCol="0" anchor="ctr" anchorCtr="0" compatLnSpc="1">
                <a:prstTxWarp prst="textNoShape">
                  <a:avLst/>
                </a:prstTxWarp>
              </a:bodyPr>
              <a:lstStyle/>
              <a:p>
                <a:pPr algn="ctr" defTabSz="932110" fontAlgn="base">
                  <a:spcBef>
                    <a:spcPct val="0"/>
                  </a:spcBef>
                  <a:spcAft>
                    <a:spcPct val="0"/>
                  </a:spcAft>
                </a:pPr>
                <a:endParaRPr lang="en-US" sz="1496" dirty="0">
                  <a:solidFill>
                    <a:prstClr val="white"/>
                  </a:solidFill>
                </a:endParaRPr>
              </a:p>
            </p:txBody>
          </p:sp>
          <p:sp>
            <p:nvSpPr>
              <p:cNvPr id="20" name="TextBox 19"/>
              <p:cNvSpPr txBox="1"/>
              <p:nvPr/>
            </p:nvSpPr>
            <p:spPr>
              <a:xfrm>
                <a:off x="4924674" y="3061942"/>
                <a:ext cx="1481047" cy="230224"/>
              </a:xfrm>
              <a:prstGeom prst="rect">
                <a:avLst/>
              </a:prstGeom>
              <a:noFill/>
            </p:spPr>
            <p:txBody>
              <a:bodyPr wrap="none" lIns="124330" tIns="0" rIns="0" bIns="0" rtlCol="0">
                <a:spAutoFit/>
              </a:bodyPr>
              <a:lstStyle/>
              <a:p>
                <a:pPr algn="ctr" defTabSz="932417"/>
                <a:r>
                  <a:rPr lang="en-US" sz="1496" dirty="0">
                    <a:latin typeface="Segoe" pitchFamily="34" charset="0"/>
                  </a:rPr>
                  <a:t>Notification Hub</a:t>
                </a:r>
              </a:p>
            </p:txBody>
          </p:sp>
        </p:grpSp>
        <p:sp>
          <p:nvSpPr>
            <p:cNvPr id="18"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47" name="Group 46"/>
          <p:cNvGrpSpPr/>
          <p:nvPr/>
        </p:nvGrpSpPr>
        <p:grpSpPr>
          <a:xfrm>
            <a:off x="7444128" y="2136918"/>
            <a:ext cx="1230069" cy="1234956"/>
            <a:chOff x="6259896" y="3521405"/>
            <a:chExt cx="1230243" cy="1235131"/>
          </a:xfrm>
        </p:grpSpPr>
        <p:sp>
          <p:nvSpPr>
            <p:cNvPr id="2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22" name="TextBox 2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35" name="Rounded Rectangle 6"/>
          <p:cNvSpPr/>
          <p:nvPr/>
        </p:nvSpPr>
        <p:spPr bwMode="auto">
          <a:xfrm>
            <a:off x="7792175" y="5001041"/>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sp>
        <p:nvSpPr>
          <p:cNvPr id="4" name="Flowchart: Magnetic Disk 3"/>
          <p:cNvSpPr/>
          <p:nvPr/>
        </p:nvSpPr>
        <p:spPr bwMode="auto">
          <a:xfrm>
            <a:off x="8504238" y="5307666"/>
            <a:ext cx="457199" cy="398355"/>
          </a:xfrm>
          <a:prstGeom prst="flowChartMagneticDisk">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Arrow Connector 39"/>
          <p:cNvCxnSpPr/>
          <p:nvPr/>
        </p:nvCxnSpPr>
        <p:spPr>
          <a:xfrm flipV="1">
            <a:off x="7942093" y="3454642"/>
            <a:ext cx="5043" cy="1515182"/>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8669154" y="2594053"/>
            <a:ext cx="2108498" cy="0"/>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
        <p:nvSpPr>
          <p:cNvPr id="11" name="TextBox 10"/>
          <p:cNvSpPr txBox="1"/>
          <p:nvPr/>
        </p:nvSpPr>
        <p:spPr>
          <a:xfrm>
            <a:off x="8419129" y="5307666"/>
            <a:ext cx="6274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accent2"/>
                </a:solidFill>
              </a:rPr>
              <a:t>{id}</a:t>
            </a:r>
          </a:p>
        </p:txBody>
      </p:sp>
      <p:cxnSp>
        <p:nvCxnSpPr>
          <p:cNvPr id="43" name="Straight Arrow Connector 42"/>
          <p:cNvCxnSpPr/>
          <p:nvPr/>
        </p:nvCxnSpPr>
        <p:spPr>
          <a:xfrm flipV="1">
            <a:off x="8099536" y="3454642"/>
            <a:ext cx="5043" cy="1515182"/>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p:nvPr/>
        </p:nvCxnSpPr>
        <p:spPr>
          <a:xfrm>
            <a:off x="8684679" y="2811462"/>
            <a:ext cx="2092973"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8429215" y="2730551"/>
            <a:ext cx="2370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smtClean="0">
                <a:solidFill>
                  <a:schemeClr val="accent5"/>
                </a:solidFill>
              </a:rPr>
              <a:t>upsert</a:t>
            </a:r>
            <a:r>
              <a:rPr lang="en-US" sz="1400" dirty="0" smtClean="0">
                <a:solidFill>
                  <a:schemeClr val="accent5"/>
                </a:solidFill>
              </a:rPr>
              <a:t>({id}, channel, tags)</a:t>
            </a:r>
          </a:p>
        </p:txBody>
      </p:sp>
      <p:sp>
        <p:nvSpPr>
          <p:cNvPr id="50" name="TextBox 49"/>
          <p:cNvSpPr txBox="1"/>
          <p:nvPr/>
        </p:nvSpPr>
        <p:spPr>
          <a:xfrm>
            <a:off x="9101007" y="2187505"/>
            <a:ext cx="1115755"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smtClean="0">
                <a:solidFill>
                  <a:schemeClr val="accent4"/>
                </a:solidFill>
              </a:rPr>
              <a:t>createId</a:t>
            </a:r>
            <a:r>
              <a:rPr lang="en-US" sz="1400" dirty="0" smtClean="0">
                <a:solidFill>
                  <a:schemeClr val="accent4"/>
                </a:solidFill>
              </a:rPr>
              <a:t>()</a:t>
            </a:r>
          </a:p>
        </p:txBody>
      </p:sp>
    </p:spTree>
    <p:extLst>
      <p:ext uri="{BB962C8B-B14F-4D97-AF65-F5344CB8AC3E}">
        <p14:creationId xmlns:p14="http://schemas.microsoft.com/office/powerpoint/2010/main" val="733027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 grpId="0" animBg="1"/>
      <p:bldP spid="11" grpId="0"/>
      <p:bldP spid="46"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Super easy with Mobile Services integration</a:t>
            </a:r>
            <a:endParaRPr lang="en-US" sz="4400" dirty="0"/>
          </a:p>
        </p:txBody>
      </p:sp>
    </p:spTree>
    <p:extLst>
      <p:ext uri="{BB962C8B-B14F-4D97-AF65-F5344CB8AC3E}">
        <p14:creationId xmlns:p14="http://schemas.microsoft.com/office/powerpoint/2010/main" val="704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 are essential in all apps</a:t>
            </a:r>
            <a:endParaRPr lang="en-US" dirty="0"/>
          </a:p>
        </p:txBody>
      </p:sp>
      <p:sp>
        <p:nvSpPr>
          <p:cNvPr id="7" name="Rectangle 6"/>
          <p:cNvSpPr/>
          <p:nvPr/>
        </p:nvSpPr>
        <p:spPr bwMode="auto">
          <a:xfrm>
            <a:off x="8059743" y="3041561"/>
            <a:ext cx="3914811" cy="17799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402143" y="3036100"/>
            <a:ext cx="3568694" cy="17854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4415049" y="3036100"/>
            <a:ext cx="3495035" cy="954107"/>
          </a:xfrm>
          <a:prstGeom prst="rect">
            <a:avLst/>
          </a:prstGeom>
          <a:noFill/>
        </p:spPr>
        <p:txBody>
          <a:bodyPr wrap="square" lIns="182880" tIns="146304" rIns="182880" bIns="146304" rtlCol="0">
            <a:spAutoFit/>
          </a:bodyPr>
          <a:lstStyle/>
          <a:p>
            <a:pPr lvl="0">
              <a:lnSpc>
                <a:spcPct val="90000"/>
              </a:lnSpc>
              <a:spcBef>
                <a:spcPts val="1224"/>
              </a:spcBef>
              <a:buClr>
                <a:srgbClr val="404040"/>
              </a:buClr>
              <a:buSzPct val="90000"/>
            </a:pPr>
            <a:r>
              <a:rPr lang="en-US" sz="2800" dirty="0">
                <a:solidFill>
                  <a:schemeClr val="bg2"/>
                </a:solidFill>
                <a:latin typeface="Segoe UI Light"/>
              </a:rPr>
              <a:t>For enterprise </a:t>
            </a:r>
            <a:r>
              <a:rPr lang="en-US" sz="2800" dirty="0" smtClean="0">
                <a:solidFill>
                  <a:schemeClr val="bg2"/>
                </a:solidFill>
                <a:latin typeface="Segoe UI Light"/>
              </a:rPr>
              <a:t>apps</a:t>
            </a:r>
            <a:endParaRPr lang="en-US" sz="2800" dirty="0">
              <a:solidFill>
                <a:schemeClr val="bg2"/>
              </a:solidFill>
              <a:latin typeface="Segoe UI Light"/>
            </a:endParaRPr>
          </a:p>
          <a:p>
            <a:pPr indent="-73">
              <a:lnSpc>
                <a:spcPct val="90000"/>
              </a:lnSpc>
              <a:spcBef>
                <a:spcPct val="20000"/>
              </a:spcBef>
              <a:buClr>
                <a:srgbClr val="404040"/>
              </a:buClr>
              <a:buSzPct val="90000"/>
            </a:pPr>
            <a:r>
              <a:rPr lang="en-US" sz="1600" dirty="0">
                <a:gradFill>
                  <a:gsLst>
                    <a:gs pos="1250">
                      <a:srgbClr val="404040"/>
                    </a:gs>
                    <a:gs pos="100000">
                      <a:srgbClr val="404040"/>
                    </a:gs>
                  </a:gsLst>
                  <a:lin ang="5400000" scaled="0"/>
                </a:gradFill>
              </a:rPr>
              <a:t>Keep users up to </a:t>
            </a:r>
            <a:r>
              <a:rPr lang="en-US" sz="1600" dirty="0" smtClean="0">
                <a:gradFill>
                  <a:gsLst>
                    <a:gs pos="1250">
                      <a:srgbClr val="404040"/>
                    </a:gs>
                    <a:gs pos="100000">
                      <a:srgbClr val="404040"/>
                    </a:gs>
                  </a:gsLst>
                  <a:lin ang="5400000" scaled="0"/>
                </a:gradFill>
              </a:rPr>
              <a:t>date</a:t>
            </a:r>
            <a:endParaRPr lang="en-US" sz="1600" dirty="0">
              <a:gradFill>
                <a:gsLst>
                  <a:gs pos="1250">
                    <a:srgbClr val="404040"/>
                  </a:gs>
                  <a:gs pos="100000">
                    <a:srgbClr val="404040"/>
                  </a:gs>
                </a:gsLst>
                <a:lin ang="5400000" scaled="0"/>
              </a:gradFill>
            </a:endParaRPr>
          </a:p>
        </p:txBody>
      </p:sp>
      <p:sp>
        <p:nvSpPr>
          <p:cNvPr id="10" name="TextBox 9"/>
          <p:cNvSpPr txBox="1"/>
          <p:nvPr/>
        </p:nvSpPr>
        <p:spPr>
          <a:xfrm>
            <a:off x="8059743" y="3041561"/>
            <a:ext cx="3092578" cy="954107"/>
          </a:xfrm>
          <a:prstGeom prst="rect">
            <a:avLst/>
          </a:prstGeom>
          <a:noFill/>
        </p:spPr>
        <p:txBody>
          <a:bodyPr wrap="none" lIns="182880" tIns="146304" rIns="182880" bIns="146304" rtlCol="0">
            <a:spAutoFit/>
          </a:bodyPr>
          <a:lstStyle/>
          <a:p>
            <a:pPr lvl="0">
              <a:lnSpc>
                <a:spcPct val="90000"/>
              </a:lnSpc>
              <a:spcBef>
                <a:spcPts val="1224"/>
              </a:spcBef>
              <a:buClr>
                <a:srgbClr val="404040"/>
              </a:buClr>
              <a:buSzPct val="90000"/>
            </a:pPr>
            <a:r>
              <a:rPr lang="en-US" sz="2800" dirty="0">
                <a:solidFill>
                  <a:schemeClr val="bg2"/>
                </a:solidFill>
                <a:latin typeface="Segoe UI Light"/>
              </a:rPr>
              <a:t>Not only for </a:t>
            </a:r>
            <a:r>
              <a:rPr lang="en-US" sz="2800" dirty="0" smtClean="0">
                <a:solidFill>
                  <a:schemeClr val="bg2"/>
                </a:solidFill>
                <a:latin typeface="Segoe UI Light"/>
              </a:rPr>
              <a:t>alerts</a:t>
            </a:r>
            <a:endParaRPr lang="en-US" sz="2800" dirty="0">
              <a:solidFill>
                <a:schemeClr val="bg2"/>
              </a:solidFill>
              <a:latin typeface="Segoe UI Light"/>
            </a:endParaRPr>
          </a:p>
          <a:p>
            <a:pPr indent="-73">
              <a:lnSpc>
                <a:spcPct val="90000"/>
              </a:lnSpc>
              <a:spcBef>
                <a:spcPct val="20000"/>
              </a:spcBef>
              <a:buClr>
                <a:srgbClr val="404040"/>
              </a:buClr>
              <a:buSzPct val="90000"/>
            </a:pPr>
            <a:r>
              <a:rPr lang="en-US" sz="1600" dirty="0">
                <a:gradFill>
                  <a:gsLst>
                    <a:gs pos="1250">
                      <a:srgbClr val="404040"/>
                    </a:gs>
                    <a:gs pos="100000">
                      <a:srgbClr val="404040"/>
                    </a:gs>
                  </a:gsLst>
                  <a:lin ang="5400000" scaled="0"/>
                </a:gradFill>
              </a:rPr>
              <a:t>‘push to sync’ notifications</a:t>
            </a:r>
          </a:p>
        </p:txBody>
      </p:sp>
      <p:sp>
        <p:nvSpPr>
          <p:cNvPr id="11" name="Rectangle 10"/>
          <p:cNvSpPr/>
          <p:nvPr/>
        </p:nvSpPr>
        <p:spPr bwMode="auto">
          <a:xfrm>
            <a:off x="457199" y="3036100"/>
            <a:ext cx="3856037" cy="17854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457199" y="3036100"/>
            <a:ext cx="3341093" cy="1224951"/>
          </a:xfrm>
          <a:prstGeom prst="rect">
            <a:avLst/>
          </a:prstGeom>
          <a:noFill/>
        </p:spPr>
        <p:txBody>
          <a:bodyPr wrap="square" lIns="182880" tIns="146304" rIns="182880" bIns="146304" rtlCol="0">
            <a:spAutoFit/>
          </a:bodyPr>
          <a:lstStyle/>
          <a:p>
            <a:pPr lvl="0">
              <a:lnSpc>
                <a:spcPct val="90000"/>
              </a:lnSpc>
              <a:spcBef>
                <a:spcPts val="1224"/>
              </a:spcBef>
              <a:buClr>
                <a:srgbClr val="404040"/>
              </a:buClr>
              <a:buSzPct val="90000"/>
            </a:pPr>
            <a:r>
              <a:rPr lang="en-US" sz="2800" dirty="0">
                <a:solidFill>
                  <a:schemeClr val="bg2"/>
                </a:solidFill>
                <a:latin typeface="Segoe UI Light"/>
              </a:rPr>
              <a:t>For consumer </a:t>
            </a:r>
            <a:r>
              <a:rPr lang="en-US" sz="2800" dirty="0" smtClean="0">
                <a:solidFill>
                  <a:schemeClr val="bg2"/>
                </a:solidFill>
                <a:latin typeface="Segoe UI Light"/>
              </a:rPr>
              <a:t>apps</a:t>
            </a:r>
            <a:endParaRPr lang="en-US" sz="2800" dirty="0">
              <a:solidFill>
                <a:schemeClr val="bg2"/>
              </a:solidFill>
              <a:latin typeface="Segoe UI Light"/>
            </a:endParaRPr>
          </a:p>
          <a:p>
            <a:pPr indent="-73">
              <a:lnSpc>
                <a:spcPct val="90000"/>
              </a:lnSpc>
              <a:spcBef>
                <a:spcPct val="20000"/>
              </a:spcBef>
              <a:buClr>
                <a:srgbClr val="404040"/>
              </a:buClr>
              <a:buSzPct val="90000"/>
            </a:pPr>
            <a:r>
              <a:rPr lang="en-US" sz="1600" dirty="0">
                <a:gradFill>
                  <a:gsLst>
                    <a:gs pos="1250">
                      <a:srgbClr val="404040"/>
                    </a:gs>
                    <a:gs pos="100000">
                      <a:srgbClr val="404040"/>
                    </a:gs>
                  </a:gsLst>
                  <a:lin ang="5400000" scaled="0"/>
                </a:gradFill>
              </a:rPr>
              <a:t>Richer than </a:t>
            </a:r>
            <a:r>
              <a:rPr lang="en-US" sz="1600" dirty="0" smtClean="0">
                <a:gradFill>
                  <a:gsLst>
                    <a:gs pos="1250">
                      <a:srgbClr val="404040"/>
                    </a:gs>
                    <a:gs pos="100000">
                      <a:srgbClr val="404040"/>
                    </a:gs>
                  </a:gsLst>
                  <a:lin ang="5400000" scaled="0"/>
                </a:gradFill>
              </a:rPr>
              <a:t>SMS</a:t>
            </a:r>
          </a:p>
          <a:p>
            <a:pPr indent="-73">
              <a:lnSpc>
                <a:spcPct val="90000"/>
              </a:lnSpc>
              <a:spcBef>
                <a:spcPct val="20000"/>
              </a:spcBef>
              <a:buClr>
                <a:srgbClr val="404040"/>
              </a:buClr>
              <a:buSzPct val="90000"/>
            </a:pPr>
            <a:r>
              <a:rPr lang="en-US" sz="1600" dirty="0" smtClean="0">
                <a:gradFill>
                  <a:gsLst>
                    <a:gs pos="1250">
                      <a:srgbClr val="404040"/>
                    </a:gs>
                    <a:gs pos="100000">
                      <a:srgbClr val="404040"/>
                    </a:gs>
                  </a:gsLst>
                  <a:lin ang="5400000" scaled="0"/>
                </a:gradFill>
              </a:rPr>
              <a:t>10000s </a:t>
            </a:r>
            <a:r>
              <a:rPr lang="en-US" sz="1600" dirty="0">
                <a:gradFill>
                  <a:gsLst>
                    <a:gs pos="1250">
                      <a:srgbClr val="404040"/>
                    </a:gs>
                    <a:gs pos="100000">
                      <a:srgbClr val="404040"/>
                    </a:gs>
                  </a:gsLst>
                  <a:lin ang="5400000" scaled="0"/>
                </a:gradFill>
              </a:rPr>
              <a:t>times cheaper</a:t>
            </a:r>
          </a:p>
        </p:txBody>
      </p:sp>
    </p:spTree>
    <p:extLst>
      <p:ext uri="{BB962C8B-B14F-4D97-AF65-F5344CB8AC3E}">
        <p14:creationId xmlns:p14="http://schemas.microsoft.com/office/powerpoint/2010/main" val="1170716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Back-end driven tag updates</a:t>
            </a:r>
            <a:endParaRPr lang="en-US" dirty="0"/>
          </a:p>
        </p:txBody>
      </p:sp>
      <p:sp>
        <p:nvSpPr>
          <p:cNvPr id="8" name="Text Placeholder 7"/>
          <p:cNvSpPr>
            <a:spLocks noGrp="1"/>
          </p:cNvSpPr>
          <p:nvPr>
            <p:ph type="body" sz="quarter" idx="10"/>
          </p:nvPr>
        </p:nvSpPr>
        <p:spPr>
          <a:xfrm>
            <a:off x="275482" y="1668723"/>
            <a:ext cx="7122276" cy="4438138"/>
          </a:xfrm>
        </p:spPr>
        <p:txBody>
          <a:bodyPr/>
          <a:lstStyle/>
          <a:p>
            <a:pPr marL="0" indent="0">
              <a:buNone/>
            </a:pPr>
            <a:r>
              <a:rPr lang="en-US" dirty="0" smtClean="0">
                <a:solidFill>
                  <a:schemeClr val="tx2"/>
                </a:solidFill>
              </a:rPr>
              <a:t>Use a tag to identify user</a:t>
            </a:r>
          </a:p>
          <a:p>
            <a:pPr marL="457112" lvl="1" indent="-457112">
              <a:buFont typeface="+mj-lt"/>
              <a:buAutoNum type="arabicPeriod"/>
            </a:pPr>
            <a:r>
              <a:rPr lang="en-US" sz="1800" dirty="0" smtClean="0"/>
              <a:t>Back-end usually refers to users and not devices</a:t>
            </a:r>
          </a:p>
          <a:p>
            <a:pPr marL="457112" lvl="1" indent="-457112">
              <a:buFont typeface="+mj-lt"/>
              <a:buAutoNum type="arabicPeriod"/>
            </a:pPr>
            <a:r>
              <a:rPr lang="en-US" sz="1800" dirty="0"/>
              <a:t>Register devices with a tag like ‘</a:t>
            </a:r>
            <a:r>
              <a:rPr lang="en-US" sz="1800" dirty="0" err="1"/>
              <a:t>userid</a:t>
            </a:r>
            <a:r>
              <a:rPr lang="en-US" sz="1800" dirty="0"/>
              <a:t>:{id</a:t>
            </a:r>
            <a:r>
              <a:rPr lang="en-US" sz="1800" dirty="0" smtClean="0"/>
              <a:t>}’</a:t>
            </a:r>
            <a:endParaRPr lang="en-US" dirty="0" smtClean="0">
              <a:solidFill>
                <a:schemeClr val="accent2"/>
              </a:solidFill>
            </a:endParaRPr>
          </a:p>
          <a:p>
            <a:pPr marL="0" indent="0">
              <a:buNone/>
            </a:pPr>
            <a:r>
              <a:rPr lang="en-US" dirty="0" smtClean="0">
                <a:solidFill>
                  <a:schemeClr val="accent4"/>
                </a:solidFill>
              </a:rPr>
              <a:t>Back-end updates tags</a:t>
            </a:r>
          </a:p>
          <a:p>
            <a:pPr marL="457112" lvl="1" indent="-457112">
              <a:buFont typeface="+mj-lt"/>
              <a:buAutoNum type="arabicPeriod"/>
            </a:pPr>
            <a:r>
              <a:rPr lang="en-US" sz="1800" dirty="0" smtClean="0"/>
              <a:t>Retrieve device registration(s) by </a:t>
            </a:r>
            <a:r>
              <a:rPr lang="en-US" sz="1800" dirty="0" err="1" smtClean="0"/>
              <a:t>userid</a:t>
            </a:r>
            <a:endParaRPr lang="en-US" sz="1800" dirty="0"/>
          </a:p>
          <a:p>
            <a:pPr marL="457112" lvl="1" indent="-457112">
              <a:buFont typeface="+mj-lt"/>
              <a:buAutoNum type="arabicPeriod"/>
            </a:pPr>
            <a:r>
              <a:rPr lang="en-US" sz="1800" dirty="0" smtClean="0"/>
              <a:t>Update tags</a:t>
            </a:r>
            <a:endParaRPr lang="en-US" sz="1800" dirty="0"/>
          </a:p>
          <a:p>
            <a:pPr marL="0" indent="0">
              <a:buNone/>
            </a:pPr>
            <a:r>
              <a:rPr lang="en-US" dirty="0" smtClean="0">
                <a:solidFill>
                  <a:schemeClr val="accent3"/>
                </a:solidFill>
              </a:rPr>
              <a:t>Note</a:t>
            </a:r>
            <a:endParaRPr lang="en-US" dirty="0"/>
          </a:p>
          <a:p>
            <a:pPr marL="457112" lvl="1" indent="-457112">
              <a:buFont typeface="+mj-lt"/>
              <a:buAutoNum type="arabicPeriod"/>
            </a:pPr>
            <a:r>
              <a:rPr lang="en-US" sz="1800" dirty="0" smtClean="0"/>
              <a:t>No device information in app back-end</a:t>
            </a:r>
          </a:p>
          <a:p>
            <a:pPr marL="457112" lvl="1" indent="-457112">
              <a:buFont typeface="+mj-lt"/>
              <a:buAutoNum type="arabicPeriod"/>
            </a:pPr>
            <a:r>
              <a:rPr lang="en-US" sz="1800" dirty="0" smtClean="0"/>
              <a:t>Back-end only refers to users</a:t>
            </a:r>
          </a:p>
          <a:p>
            <a:pPr lvl="2"/>
            <a:endParaRPr lang="en-US" dirty="0" smtClean="0"/>
          </a:p>
        </p:txBody>
      </p:sp>
      <p:grpSp>
        <p:nvGrpSpPr>
          <p:cNvPr id="27" name="Group 26"/>
          <p:cNvGrpSpPr/>
          <p:nvPr/>
        </p:nvGrpSpPr>
        <p:grpSpPr>
          <a:xfrm>
            <a:off x="10409237" y="2252799"/>
            <a:ext cx="1760820" cy="1208947"/>
            <a:chOff x="8773626" y="2156700"/>
            <a:chExt cx="1726696" cy="1185519"/>
          </a:xfrm>
          <a:solidFill>
            <a:schemeClr val="bg2"/>
          </a:solidFill>
        </p:grpSpPr>
        <p:grpSp>
          <p:nvGrpSpPr>
            <p:cNvPr id="28" name="Group 27"/>
            <p:cNvGrpSpPr/>
            <p:nvPr/>
          </p:nvGrpSpPr>
          <p:grpSpPr>
            <a:xfrm>
              <a:off x="8773626" y="2156700"/>
              <a:ext cx="1726696" cy="1185519"/>
              <a:chOff x="4879203" y="2324936"/>
              <a:chExt cx="1726696" cy="1185519"/>
            </a:xfrm>
            <a:grpFill/>
          </p:grpSpPr>
          <p:sp>
            <p:nvSpPr>
              <p:cNvPr id="30" name="Rectangle 29"/>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25" tIns="62162" rIns="124325" bIns="62162" numCol="1" rtlCol="0" anchor="ctr" anchorCtr="0" compatLnSpc="1">
                <a:prstTxWarp prst="textNoShape">
                  <a:avLst/>
                </a:prstTxWarp>
              </a:bodyPr>
              <a:lstStyle/>
              <a:p>
                <a:pPr algn="ctr" defTabSz="932110" fontAlgn="base">
                  <a:spcBef>
                    <a:spcPct val="0"/>
                  </a:spcBef>
                  <a:spcAft>
                    <a:spcPct val="0"/>
                  </a:spcAft>
                </a:pPr>
                <a:endParaRPr lang="en-US" sz="1496" dirty="0">
                  <a:solidFill>
                    <a:prstClr val="white"/>
                  </a:solidFill>
                </a:endParaRPr>
              </a:p>
            </p:txBody>
          </p:sp>
          <p:sp>
            <p:nvSpPr>
              <p:cNvPr id="31" name="TextBox 30"/>
              <p:cNvSpPr txBox="1"/>
              <p:nvPr/>
            </p:nvSpPr>
            <p:spPr>
              <a:xfrm>
                <a:off x="4924674" y="3061942"/>
                <a:ext cx="1481047" cy="230224"/>
              </a:xfrm>
              <a:prstGeom prst="rect">
                <a:avLst/>
              </a:prstGeom>
              <a:noFill/>
            </p:spPr>
            <p:txBody>
              <a:bodyPr wrap="none" lIns="124330" tIns="0" rIns="0" bIns="0" rtlCol="0">
                <a:spAutoFit/>
              </a:bodyPr>
              <a:lstStyle/>
              <a:p>
                <a:pPr algn="ctr" defTabSz="932417"/>
                <a:r>
                  <a:rPr lang="en-US" sz="1496" dirty="0">
                    <a:latin typeface="Segoe" pitchFamily="34" charset="0"/>
                  </a:rPr>
                  <a:t>Notification Hub</a:t>
                </a:r>
              </a:p>
            </p:txBody>
          </p:sp>
        </p:grpSp>
        <p:sp>
          <p:nvSpPr>
            <p:cNvPr id="29"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32" name="Group 31"/>
          <p:cNvGrpSpPr/>
          <p:nvPr/>
        </p:nvGrpSpPr>
        <p:grpSpPr>
          <a:xfrm>
            <a:off x="7444128" y="2136918"/>
            <a:ext cx="1230069" cy="1234956"/>
            <a:chOff x="6259896" y="3521405"/>
            <a:chExt cx="1230243" cy="1235131"/>
          </a:xfrm>
        </p:grpSpPr>
        <p:sp>
          <p:nvSpPr>
            <p:cNvPr id="33"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34" name="TextBox 33"/>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36" name="Rounded Rectangle 6"/>
          <p:cNvSpPr/>
          <p:nvPr/>
        </p:nvSpPr>
        <p:spPr bwMode="auto">
          <a:xfrm>
            <a:off x="7792175" y="5001041"/>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cxnSp>
        <p:nvCxnSpPr>
          <p:cNvPr id="38" name="Straight Arrow Connector 37"/>
          <p:cNvCxnSpPr/>
          <p:nvPr/>
        </p:nvCxnSpPr>
        <p:spPr>
          <a:xfrm flipV="1">
            <a:off x="7942093" y="3454642"/>
            <a:ext cx="5043" cy="1515182"/>
          </a:xfrm>
          <a:prstGeom prst="straightConnector1">
            <a:avLst/>
          </a:prstGeom>
          <a:ln w="38100">
            <a:solidFill>
              <a:schemeClr val="tx2">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a:off x="8674197" y="2418551"/>
            <a:ext cx="2108498" cy="0"/>
          </a:xfrm>
          <a:prstGeom prst="straightConnector1">
            <a:avLst/>
          </a:prstGeom>
          <a:ln w="38100">
            <a:solidFill>
              <a:schemeClr val="tx2">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8794120" y="3151826"/>
            <a:ext cx="1639886" cy="11125"/>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p:cNvCxnSpPr/>
          <p:nvPr/>
        </p:nvCxnSpPr>
        <p:spPr>
          <a:xfrm>
            <a:off x="8684679" y="2811462"/>
            <a:ext cx="2092973"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44" name="TextBox 43"/>
          <p:cNvSpPr txBox="1"/>
          <p:nvPr/>
        </p:nvSpPr>
        <p:spPr>
          <a:xfrm>
            <a:off x="8796450" y="2418551"/>
            <a:ext cx="1685590"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smtClean="0">
                <a:solidFill>
                  <a:schemeClr val="accent5"/>
                </a:solidFill>
              </a:rPr>
              <a:t>getByTag</a:t>
            </a:r>
            <a:r>
              <a:rPr lang="en-US" sz="1400" dirty="0" smtClean="0">
                <a:solidFill>
                  <a:schemeClr val="accent5"/>
                </a:solidFill>
              </a:rPr>
              <a:t>(</a:t>
            </a:r>
            <a:r>
              <a:rPr lang="en-US" sz="1400" dirty="0" err="1" smtClean="0">
                <a:solidFill>
                  <a:schemeClr val="accent5"/>
                </a:solidFill>
              </a:rPr>
              <a:t>userid</a:t>
            </a:r>
            <a:r>
              <a:rPr lang="en-US" sz="1400" dirty="0" smtClean="0">
                <a:solidFill>
                  <a:schemeClr val="accent5"/>
                </a:solidFill>
              </a:rPr>
              <a:t>)</a:t>
            </a:r>
          </a:p>
        </p:txBody>
      </p:sp>
      <p:sp>
        <p:nvSpPr>
          <p:cNvPr id="45" name="TextBox 44"/>
          <p:cNvSpPr txBox="1"/>
          <p:nvPr/>
        </p:nvSpPr>
        <p:spPr>
          <a:xfrm>
            <a:off x="8829271" y="2795380"/>
            <a:ext cx="137140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accent4"/>
                </a:solidFill>
              </a:rPr>
              <a:t>u</a:t>
            </a:r>
            <a:r>
              <a:rPr lang="en-US" sz="1400" dirty="0" smtClean="0">
                <a:solidFill>
                  <a:schemeClr val="accent4"/>
                </a:solidFill>
              </a:rPr>
              <a:t>pdate(tags)</a:t>
            </a:r>
          </a:p>
        </p:txBody>
      </p:sp>
    </p:spTree>
    <p:extLst>
      <p:ext uri="{BB962C8B-B14F-4D97-AF65-F5344CB8AC3E}">
        <p14:creationId xmlns:p14="http://schemas.microsoft.com/office/powerpoint/2010/main" val="949282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registration management - </a:t>
            </a:r>
            <a:r>
              <a:rPr lang="en-US" i="1" dirty="0" smtClean="0"/>
              <a:t>new</a:t>
            </a:r>
            <a:endParaRPr lang="en-US" i="1" dirty="0"/>
          </a:p>
        </p:txBody>
      </p:sp>
      <p:sp>
        <p:nvSpPr>
          <p:cNvPr id="6" name="TextBox 5"/>
          <p:cNvSpPr txBox="1"/>
          <p:nvPr/>
        </p:nvSpPr>
        <p:spPr>
          <a:xfrm>
            <a:off x="275183" y="1509097"/>
            <a:ext cx="10018448" cy="1446550"/>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Scenarios: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Infrequent updates from other enterprise systems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Export and migration of existing devices (brownfield developments)</a:t>
            </a:r>
          </a:p>
        </p:txBody>
      </p:sp>
      <p:grpSp>
        <p:nvGrpSpPr>
          <p:cNvPr id="13" name="Group 12"/>
          <p:cNvGrpSpPr/>
          <p:nvPr/>
        </p:nvGrpSpPr>
        <p:grpSpPr>
          <a:xfrm>
            <a:off x="1655076" y="3600404"/>
            <a:ext cx="1230069" cy="1234956"/>
            <a:chOff x="6259896" y="3521405"/>
            <a:chExt cx="1230243" cy="1235131"/>
          </a:xfrm>
        </p:grpSpPr>
        <p:sp>
          <p:nvSpPr>
            <p:cNvPr id="14"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15" name="TextBox 14"/>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cxnSp>
        <p:nvCxnSpPr>
          <p:cNvPr id="18" name="Straight Arrow Connector 17"/>
          <p:cNvCxnSpPr/>
          <p:nvPr/>
        </p:nvCxnSpPr>
        <p:spPr>
          <a:xfrm flipV="1">
            <a:off x="2939210" y="4057539"/>
            <a:ext cx="4875749" cy="6274"/>
          </a:xfrm>
          <a:prstGeom prst="straightConnector1">
            <a:avLst/>
          </a:prstGeom>
          <a:ln w="38100">
            <a:solidFill>
              <a:schemeClr val="tx2">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8389422" y="4523379"/>
            <a:ext cx="0" cy="625720"/>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2992413" y="4717973"/>
            <a:ext cx="4515224" cy="1024109"/>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4635241" y="4740267"/>
            <a:ext cx="122956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accent5"/>
                </a:solidFill>
              </a:rPr>
              <a:t>2. Start job</a:t>
            </a:r>
          </a:p>
        </p:txBody>
      </p:sp>
      <p:sp>
        <p:nvSpPr>
          <p:cNvPr id="22" name="TextBox 21"/>
          <p:cNvSpPr txBox="1"/>
          <p:nvPr/>
        </p:nvSpPr>
        <p:spPr>
          <a:xfrm>
            <a:off x="8456424" y="4633792"/>
            <a:ext cx="232018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accent4"/>
                </a:solidFill>
              </a:rPr>
              <a:t>3. Read and write output</a:t>
            </a:r>
          </a:p>
        </p:txBody>
      </p:sp>
      <p:sp>
        <p:nvSpPr>
          <p:cNvPr id="24" name="Rectangle 23"/>
          <p:cNvSpPr/>
          <p:nvPr/>
        </p:nvSpPr>
        <p:spPr bwMode="auto">
          <a:xfrm>
            <a:off x="8963885" y="3293160"/>
            <a:ext cx="1760820" cy="120894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25" tIns="62162" rIns="124325" bIns="62162" numCol="1" rtlCol="0" anchor="ctr" anchorCtr="0" compatLnSpc="1">
            <a:prstTxWarp prst="textNoShape">
              <a:avLst/>
            </a:prstTxWarp>
          </a:bodyPr>
          <a:lstStyle/>
          <a:p>
            <a:pPr algn="ctr" defTabSz="932110" fontAlgn="base">
              <a:spcBef>
                <a:spcPct val="0"/>
              </a:spcBef>
              <a:spcAft>
                <a:spcPct val="0"/>
              </a:spcAft>
            </a:pPr>
            <a:endParaRPr lang="en-US" sz="1496" dirty="0">
              <a:solidFill>
                <a:prstClr val="white"/>
              </a:solidFill>
            </a:endParaRPr>
          </a:p>
        </p:txBody>
      </p:sp>
      <p:grpSp>
        <p:nvGrpSpPr>
          <p:cNvPr id="30" name="Group 29"/>
          <p:cNvGrpSpPr/>
          <p:nvPr/>
        </p:nvGrpSpPr>
        <p:grpSpPr>
          <a:xfrm>
            <a:off x="7585762" y="5341196"/>
            <a:ext cx="1510316" cy="919540"/>
            <a:chOff x="4311733" y="4617000"/>
            <a:chExt cx="1510316" cy="919540"/>
          </a:xfrm>
        </p:grpSpPr>
        <p:sp>
          <p:nvSpPr>
            <p:cNvPr id="25" name="TextBox 24"/>
            <p:cNvSpPr txBox="1"/>
            <p:nvPr/>
          </p:nvSpPr>
          <p:spPr>
            <a:xfrm>
              <a:off x="4311733" y="5301766"/>
              <a:ext cx="1510316" cy="234774"/>
            </a:xfrm>
            <a:prstGeom prst="rect">
              <a:avLst/>
            </a:prstGeom>
            <a:noFill/>
          </p:spPr>
          <p:txBody>
            <a:bodyPr wrap="none" lIns="124330" tIns="0" rIns="0" bIns="0" rtlCol="0">
              <a:spAutoFit/>
            </a:bodyPr>
            <a:lstStyle/>
            <a:p>
              <a:pPr algn="ctr" defTabSz="932417"/>
              <a:r>
                <a:rPr lang="en-US" sz="1496" dirty="0">
                  <a:latin typeface="Segoe" pitchFamily="34" charset="0"/>
                </a:rPr>
                <a:t>Notification Hub</a:t>
              </a:r>
            </a:p>
          </p:txBody>
        </p:sp>
        <p:grpSp>
          <p:nvGrpSpPr>
            <p:cNvPr id="26" name="Group 25"/>
            <p:cNvGrpSpPr/>
            <p:nvPr/>
          </p:nvGrpSpPr>
          <p:grpSpPr>
            <a:xfrm>
              <a:off x="4813654" y="4617000"/>
              <a:ext cx="556837" cy="718876"/>
              <a:chOff x="9587221" y="646352"/>
              <a:chExt cx="675734" cy="769928"/>
            </a:xfrm>
          </p:grpSpPr>
          <p:sp>
            <p:nvSpPr>
              <p:cNvPr id="27" name="Rectangle 26"/>
              <p:cNvSpPr/>
              <p:nvPr/>
            </p:nvSpPr>
            <p:spPr bwMode="auto">
              <a:xfrm>
                <a:off x="9610539" y="735135"/>
                <a:ext cx="650566" cy="6811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2"/>
              <a:stretch>
                <a:fillRect/>
              </a:stretch>
            </p:blipFill>
            <p:spPr>
              <a:xfrm>
                <a:off x="9587221" y="927497"/>
                <a:ext cx="675734" cy="399522"/>
              </a:xfrm>
              <a:prstGeom prst="rect">
                <a:avLst/>
              </a:prstGeom>
            </p:spPr>
          </p:pic>
          <p:pic>
            <p:nvPicPr>
              <p:cNvPr id="29" name="Picture 28"/>
              <p:cNvPicPr>
                <a:picLocks noChangeAspect="1"/>
              </p:cNvPicPr>
              <p:nvPr/>
            </p:nvPicPr>
            <p:blipFill>
              <a:blip r:embed="rId3"/>
              <a:stretch>
                <a:fillRect/>
              </a:stretch>
            </p:blipFill>
            <p:spPr>
              <a:xfrm>
                <a:off x="9587221" y="646352"/>
                <a:ext cx="675734" cy="236754"/>
              </a:xfrm>
              <a:prstGeom prst="rect">
                <a:avLst/>
              </a:prstGeom>
            </p:spPr>
          </p:pic>
        </p:grpSp>
      </p:grpSp>
      <p:pic>
        <p:nvPicPr>
          <p:cNvPr id="4098" name="Picture 2" descr="https://az213233.vo.msecnd.net/Content/4.7.00298.15.140716-1737/Storage/Stor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49796"/>
          <a:stretch/>
        </p:blipFill>
        <p:spPr bwMode="auto">
          <a:xfrm>
            <a:off x="7955064" y="3600404"/>
            <a:ext cx="868716" cy="8651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008437" y="3561061"/>
            <a:ext cx="315496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tx2"/>
                </a:solidFill>
              </a:rPr>
              <a:t>1. Set up import data in Azure blob</a:t>
            </a:r>
          </a:p>
        </p:txBody>
      </p:sp>
    </p:spTree>
    <p:extLst>
      <p:ext uri="{BB962C8B-B14F-4D97-AF65-F5344CB8AC3E}">
        <p14:creationId xmlns:p14="http://schemas.microsoft.com/office/powerpoint/2010/main" val="404072424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P spid="22"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Push maturity model</a:t>
            </a:r>
            <a:endParaRPr lang="en-US" dirty="0"/>
          </a:p>
        </p:txBody>
      </p:sp>
      <p:sp>
        <p:nvSpPr>
          <p:cNvPr id="6" name="Freeform 5"/>
          <p:cNvSpPr/>
          <p:nvPr/>
        </p:nvSpPr>
        <p:spPr>
          <a:xfrm>
            <a:off x="1232307"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Manually triggered broadcast</a:t>
            </a:r>
            <a:endParaRPr lang="en-US" sz="1500" kern="1200" dirty="0"/>
          </a:p>
          <a:p>
            <a:pPr lvl="0" algn="l" defTabSz="666750">
              <a:lnSpc>
                <a:spcPct val="90000"/>
              </a:lnSpc>
              <a:spcBef>
                <a:spcPct val="0"/>
              </a:spcBef>
              <a:spcAft>
                <a:spcPct val="35000"/>
              </a:spcAft>
            </a:pPr>
            <a:r>
              <a:rPr lang="en-US" sz="1500" kern="1200" dirty="0" smtClean="0"/>
              <a:t>* Simple 1:1 notifications</a:t>
            </a:r>
            <a:endParaRPr lang="en-US" sz="1500" kern="1200" dirty="0"/>
          </a:p>
        </p:txBody>
      </p:sp>
      <p:sp>
        <p:nvSpPr>
          <p:cNvPr id="11" name="Freeform 10"/>
          <p:cNvSpPr/>
          <p:nvPr/>
        </p:nvSpPr>
        <p:spPr>
          <a:xfrm>
            <a:off x="4142795"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Static categories (i.e. predefined tags)</a:t>
            </a:r>
            <a:endParaRPr lang="en-US" sz="1500" kern="1200" dirty="0"/>
          </a:p>
          <a:p>
            <a:pPr lvl="0" algn="l" defTabSz="666750">
              <a:lnSpc>
                <a:spcPct val="90000"/>
              </a:lnSpc>
              <a:spcBef>
                <a:spcPct val="0"/>
              </a:spcBef>
              <a:spcAft>
                <a:spcPct val="35000"/>
              </a:spcAft>
            </a:pPr>
            <a:r>
              <a:rPr lang="en-US" sz="1500" b="1" kern="1200" dirty="0" smtClean="0"/>
              <a:t>* Secure device registrations through app back-end</a:t>
            </a:r>
            <a:endParaRPr lang="en-US" sz="1500" b="1" kern="1200" dirty="0"/>
          </a:p>
          <a:p>
            <a:pPr lvl="0" algn="l" defTabSz="666750">
              <a:lnSpc>
                <a:spcPct val="90000"/>
              </a:lnSpc>
              <a:spcBef>
                <a:spcPct val="0"/>
              </a:spcBef>
              <a:spcAft>
                <a:spcPct val="35000"/>
              </a:spcAft>
            </a:pPr>
            <a:r>
              <a:rPr lang="en-US" sz="1500" kern="1200" dirty="0" smtClean="0">
                <a:solidFill>
                  <a:schemeClr val="tx1">
                    <a:lumMod val="65000"/>
                  </a:schemeClr>
                </a:solidFill>
              </a:rPr>
              <a:t>* Template-based localization / personalization</a:t>
            </a:r>
            <a:endParaRPr lang="en-US" sz="1500" kern="1200" dirty="0">
              <a:solidFill>
                <a:schemeClr val="tx1">
                  <a:lumMod val="65000"/>
                </a:schemeClr>
              </a:solidFill>
            </a:endParaRPr>
          </a:p>
        </p:txBody>
      </p:sp>
      <p:sp>
        <p:nvSpPr>
          <p:cNvPr id="15" name="Freeform 14"/>
          <p:cNvSpPr/>
          <p:nvPr/>
        </p:nvSpPr>
        <p:spPr>
          <a:xfrm>
            <a:off x="7053283"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Dynamic categories (e.g. tags based on events/games…)</a:t>
            </a:r>
            <a:endParaRPr lang="en-US" sz="1500" kern="1200" dirty="0"/>
          </a:p>
          <a:p>
            <a:pPr lvl="0" algn="l" defTabSz="666750">
              <a:lnSpc>
                <a:spcPct val="90000"/>
              </a:lnSpc>
              <a:spcBef>
                <a:spcPct val="0"/>
              </a:spcBef>
              <a:spcAft>
                <a:spcPct val="35000"/>
              </a:spcAft>
            </a:pPr>
            <a:r>
              <a:rPr lang="en-US" sz="1500" kern="1200" dirty="0" smtClean="0"/>
              <a:t>* Dynamic segmentations with tag expressions</a:t>
            </a:r>
            <a:endParaRPr lang="en-US" sz="1500" kern="1200" dirty="0"/>
          </a:p>
          <a:p>
            <a:pPr lvl="0" algn="l" defTabSz="666750">
              <a:lnSpc>
                <a:spcPct val="90000"/>
              </a:lnSpc>
              <a:spcBef>
                <a:spcPct val="0"/>
              </a:spcBef>
              <a:spcAft>
                <a:spcPct val="35000"/>
              </a:spcAft>
            </a:pPr>
            <a:r>
              <a:rPr lang="en-US" sz="1500" b="1" kern="1200" dirty="0" smtClean="0"/>
              <a:t>* Integrating segmentation information from enterprise systems</a:t>
            </a:r>
            <a:endParaRPr lang="en-US" sz="1500" b="1" kern="1200" dirty="0"/>
          </a:p>
        </p:txBody>
      </p:sp>
      <p:sp>
        <p:nvSpPr>
          <p:cNvPr id="19" name="Freeform 18"/>
          <p:cNvSpPr/>
          <p:nvPr/>
        </p:nvSpPr>
        <p:spPr>
          <a:xfrm>
            <a:off x="9963771"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solidFill>
                  <a:schemeClr val="tx1">
                    <a:lumMod val="65000"/>
                  </a:schemeClr>
                </a:solidFill>
              </a:rPr>
              <a:t>* Push to sync</a:t>
            </a:r>
            <a:endParaRPr lang="en-US" sz="1500" kern="1200" dirty="0">
              <a:solidFill>
                <a:schemeClr val="tx1">
                  <a:lumMod val="65000"/>
                </a:schemeClr>
              </a:solidFill>
            </a:endParaRPr>
          </a:p>
          <a:p>
            <a:pPr lvl="0" algn="l" defTabSz="666750">
              <a:lnSpc>
                <a:spcPct val="90000"/>
              </a:lnSpc>
              <a:spcBef>
                <a:spcPct val="0"/>
              </a:spcBef>
              <a:spcAft>
                <a:spcPct val="35000"/>
              </a:spcAft>
            </a:pPr>
            <a:r>
              <a:rPr lang="en-US" sz="1500" kern="1200" dirty="0" smtClean="0">
                <a:solidFill>
                  <a:schemeClr val="tx1">
                    <a:lumMod val="65000"/>
                  </a:schemeClr>
                </a:solidFill>
              </a:rPr>
              <a:t>* Secure push</a:t>
            </a:r>
          </a:p>
          <a:p>
            <a:pPr defTabSz="666750">
              <a:lnSpc>
                <a:spcPct val="90000"/>
              </a:lnSpc>
              <a:spcBef>
                <a:spcPct val="0"/>
              </a:spcBef>
              <a:spcAft>
                <a:spcPct val="35000"/>
              </a:spcAft>
            </a:pPr>
            <a:r>
              <a:rPr lang="en-US" sz="1500" dirty="0">
                <a:solidFill>
                  <a:schemeClr val="tx1">
                    <a:lumMod val="65000"/>
                  </a:schemeClr>
                </a:solidFill>
              </a:rPr>
              <a:t>* Feedback-driven </a:t>
            </a:r>
            <a:r>
              <a:rPr lang="en-US" sz="1500" dirty="0" smtClean="0">
                <a:solidFill>
                  <a:schemeClr val="tx1">
                    <a:lumMod val="65000"/>
                  </a:schemeClr>
                </a:solidFill>
              </a:rPr>
              <a:t>segmentation</a:t>
            </a:r>
            <a:endParaRPr lang="en-US" sz="1500" dirty="0">
              <a:solidFill>
                <a:schemeClr val="tx1">
                  <a:lumMod val="65000"/>
                </a:schemeClr>
              </a:solidFill>
            </a:endParaRPr>
          </a:p>
        </p:txBody>
      </p:sp>
      <p:grpSp>
        <p:nvGrpSpPr>
          <p:cNvPr id="21" name="Group 20"/>
          <p:cNvGrpSpPr/>
          <p:nvPr/>
        </p:nvGrpSpPr>
        <p:grpSpPr>
          <a:xfrm>
            <a:off x="428458" y="1820862"/>
            <a:ext cx="11503357" cy="665254"/>
            <a:chOff x="428458" y="1820862"/>
            <a:chExt cx="11503357" cy="665254"/>
          </a:xfrm>
        </p:grpSpPr>
        <p:sp>
          <p:nvSpPr>
            <p:cNvPr id="3" name="Oval 2"/>
            <p:cNvSpPr/>
            <p:nvPr/>
          </p:nvSpPr>
          <p:spPr>
            <a:xfrm>
              <a:off x="428458"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Chord 3"/>
            <p:cNvSpPr/>
            <p:nvPr/>
          </p:nvSpPr>
          <p:spPr>
            <a:xfrm>
              <a:off x="494983" y="1887387"/>
              <a:ext cx="532203" cy="532203"/>
            </a:xfrm>
            <a:prstGeom prst="chord">
              <a:avLst>
                <a:gd name="adj1" fmla="val 1800000"/>
                <a:gd name="adj2" fmla="val 90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7"/>
            <p:cNvSpPr/>
            <p:nvPr/>
          </p:nvSpPr>
          <p:spPr>
            <a:xfrm>
              <a:off x="1232307"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Evaluating</a:t>
              </a:r>
              <a:endParaRPr lang="en-US" sz="3100" kern="1200" dirty="0"/>
            </a:p>
          </p:txBody>
        </p:sp>
        <p:sp>
          <p:nvSpPr>
            <p:cNvPr id="9" name="Oval 8"/>
            <p:cNvSpPr/>
            <p:nvPr/>
          </p:nvSpPr>
          <p:spPr>
            <a:xfrm>
              <a:off x="3338946"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Chord 9"/>
            <p:cNvSpPr/>
            <p:nvPr/>
          </p:nvSpPr>
          <p:spPr>
            <a:xfrm>
              <a:off x="3405471" y="1887387"/>
              <a:ext cx="532203" cy="532203"/>
            </a:xfrm>
            <a:prstGeom prst="chord">
              <a:avLst>
                <a:gd name="adj1" fmla="val 0"/>
                <a:gd name="adj2" fmla="val 108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4142795"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Basic</a:t>
              </a:r>
              <a:endParaRPr lang="en-US" sz="3100" kern="1200" dirty="0"/>
            </a:p>
          </p:txBody>
        </p:sp>
        <p:sp>
          <p:nvSpPr>
            <p:cNvPr id="13" name="Oval 12"/>
            <p:cNvSpPr/>
            <p:nvPr/>
          </p:nvSpPr>
          <p:spPr>
            <a:xfrm>
              <a:off x="6249434"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Chord 13"/>
            <p:cNvSpPr/>
            <p:nvPr/>
          </p:nvSpPr>
          <p:spPr>
            <a:xfrm>
              <a:off x="6315959" y="1887387"/>
              <a:ext cx="532203" cy="532203"/>
            </a:xfrm>
            <a:prstGeom prst="chord">
              <a:avLst>
                <a:gd name="adj1" fmla="val 19800000"/>
                <a:gd name="adj2" fmla="val 126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15"/>
            <p:cNvSpPr/>
            <p:nvPr/>
          </p:nvSpPr>
          <p:spPr>
            <a:xfrm>
              <a:off x="7053283"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Advanced</a:t>
              </a:r>
              <a:endParaRPr lang="en-US" sz="3100" kern="1200" dirty="0"/>
            </a:p>
          </p:txBody>
        </p:sp>
        <p:sp>
          <p:nvSpPr>
            <p:cNvPr id="17" name="Oval 16"/>
            <p:cNvSpPr/>
            <p:nvPr/>
          </p:nvSpPr>
          <p:spPr>
            <a:xfrm>
              <a:off x="9159922"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Chord 17"/>
            <p:cNvSpPr/>
            <p:nvPr/>
          </p:nvSpPr>
          <p:spPr>
            <a:xfrm>
              <a:off x="9226447" y="1887387"/>
              <a:ext cx="532203" cy="532203"/>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9963771"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Mature</a:t>
              </a:r>
              <a:endParaRPr lang="en-US" sz="3100" kern="1200" dirty="0"/>
            </a:p>
          </p:txBody>
        </p:sp>
      </p:grpSp>
    </p:spTree>
    <p:extLst>
      <p:ext uri="{BB962C8B-B14F-4D97-AF65-F5344CB8AC3E}">
        <p14:creationId xmlns:p14="http://schemas.microsoft.com/office/powerpoint/2010/main" val="3161254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40272" y="3040063"/>
            <a:ext cx="11887202" cy="914400"/>
          </a:xfrm>
        </p:spPr>
        <p:txBody>
          <a:bodyPr/>
          <a:lstStyle/>
          <a:p>
            <a:r>
              <a:rPr lang="en-US" sz="2800" dirty="0" smtClean="0"/>
              <a:t>Why Notification Hubs?</a:t>
            </a:r>
          </a:p>
          <a:p>
            <a:r>
              <a:rPr lang="en-US" sz="2800" dirty="0" smtClean="0"/>
              <a:t>What’s new</a:t>
            </a:r>
          </a:p>
          <a:p>
            <a:r>
              <a:rPr lang="en-US" sz="2800" dirty="0" smtClean="0"/>
              <a:t>Push maturity model</a:t>
            </a:r>
          </a:p>
          <a:p>
            <a:r>
              <a:rPr lang="en-US" sz="2800" dirty="0" smtClean="0"/>
              <a:t>Quick start: send targeted notifications</a:t>
            </a:r>
          </a:p>
          <a:p>
            <a:r>
              <a:rPr lang="en-US" sz="2800" dirty="0" smtClean="0"/>
              <a:t>How to manage devices from your back-end</a:t>
            </a:r>
          </a:p>
          <a:p>
            <a:r>
              <a:rPr lang="en-US" sz="4000" dirty="0" smtClean="0"/>
              <a:t>Templates and “Push </a:t>
            </a:r>
            <a:r>
              <a:rPr lang="en-US" sz="4000" dirty="0"/>
              <a:t>to Sync</a:t>
            </a:r>
            <a:r>
              <a:rPr lang="en-US" sz="4000" dirty="0" smtClean="0"/>
              <a:t>” scenarios</a:t>
            </a:r>
          </a:p>
          <a:p>
            <a:r>
              <a:rPr lang="en-US" sz="2800" dirty="0" err="1" smtClean="0"/>
              <a:t>Capptain</a:t>
            </a:r>
            <a:r>
              <a:rPr lang="en-US" sz="2800" dirty="0" smtClean="0"/>
              <a:t> (</a:t>
            </a:r>
            <a:r>
              <a:rPr lang="en-US" sz="2800" dirty="0"/>
              <a:t>s</a:t>
            </a:r>
            <a:r>
              <a:rPr lang="en-US" sz="2800" dirty="0" smtClean="0"/>
              <a:t>neak peek)</a:t>
            </a:r>
            <a:endParaRPr lang="en-US" sz="2800" dirty="0"/>
          </a:p>
        </p:txBody>
      </p:sp>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11599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templates for x-plat &amp; localization</a:t>
            </a:r>
            <a:endParaRPr lang="en-US" dirty="0"/>
          </a:p>
        </p:txBody>
      </p:sp>
      <p:sp>
        <p:nvSpPr>
          <p:cNvPr id="3" name="Text Placeholder 2"/>
          <p:cNvSpPr>
            <a:spLocks noGrp="1"/>
          </p:cNvSpPr>
          <p:nvPr>
            <p:ph type="body" sz="quarter" idx="10"/>
          </p:nvPr>
        </p:nvSpPr>
        <p:spPr>
          <a:xfrm>
            <a:off x="274638" y="1668463"/>
            <a:ext cx="6807812" cy="4145750"/>
          </a:xfrm>
        </p:spPr>
        <p:txBody>
          <a:bodyPr/>
          <a:lstStyle/>
          <a:p>
            <a:pPr marL="0" indent="0">
              <a:buNone/>
            </a:pPr>
            <a:r>
              <a:rPr lang="en-US" dirty="0" smtClean="0">
                <a:solidFill>
                  <a:schemeClr val="tx1"/>
                </a:solidFill>
              </a:rPr>
              <a:t>Registration</a:t>
            </a:r>
          </a:p>
          <a:p>
            <a:pPr marL="339725" indent="-339725"/>
            <a:r>
              <a:rPr lang="en-US" sz="1800" dirty="0" smtClean="0"/>
              <a:t>Client apps can register with personalized templates, e.g. </a:t>
            </a:r>
          </a:p>
          <a:p>
            <a:pPr marL="457200" lvl="2" indent="-225425">
              <a:buFont typeface="Arial" panose="020B0604020202020204" pitchFamily="34" charset="0"/>
              <a:buChar char="•"/>
            </a:pPr>
            <a:r>
              <a:rPr lang="en-US" sz="1400" dirty="0" smtClean="0"/>
              <a:t>Windows tablet wants to receive news in English</a:t>
            </a:r>
          </a:p>
          <a:p>
            <a:pPr marL="457200" lvl="2" indent="-225425">
              <a:buFont typeface="Arial" panose="020B0604020202020204" pitchFamily="34" charset="0"/>
              <a:buChar char="•"/>
            </a:pPr>
            <a:r>
              <a:rPr lang="en-US" sz="1400" dirty="0" smtClean="0"/>
              <a:t>iPhone wants Italian</a:t>
            </a:r>
            <a:endParaRPr lang="en-US" sz="1400" dirty="0" smtClean="0">
              <a:solidFill>
                <a:schemeClr val="tx1"/>
              </a:solidFill>
            </a:endParaRPr>
          </a:p>
          <a:p>
            <a:pPr marL="0" indent="0">
              <a:buNone/>
            </a:pPr>
            <a:r>
              <a:rPr lang="en-US" dirty="0" smtClean="0">
                <a:solidFill>
                  <a:schemeClr val="accent3"/>
                </a:solidFill>
              </a:rPr>
              <a:t>Send notification</a:t>
            </a:r>
          </a:p>
          <a:p>
            <a:pPr marL="339725" indent="-339725"/>
            <a:r>
              <a:rPr lang="en-US" sz="1800" dirty="0" smtClean="0"/>
              <a:t>App back-end sends a message including both languages:  {</a:t>
            </a:r>
            <a:r>
              <a:rPr lang="en-US" sz="1800" dirty="0" err="1" smtClean="0"/>
              <a:t>news_en</a:t>
            </a:r>
            <a:r>
              <a:rPr lang="en-US" sz="1800" dirty="0" smtClean="0"/>
              <a:t>: “Hello!”, </a:t>
            </a:r>
            <a:r>
              <a:rPr lang="en-US" sz="1800" dirty="0" err="1" smtClean="0"/>
              <a:t>news_it</a:t>
            </a:r>
            <a:r>
              <a:rPr lang="en-US" sz="1800" dirty="0" smtClean="0"/>
              <a:t>: “Ciao!”}</a:t>
            </a:r>
          </a:p>
          <a:p>
            <a:pPr marL="0" indent="0">
              <a:buNone/>
            </a:pPr>
            <a:r>
              <a:rPr lang="en-US" dirty="0" smtClean="0">
                <a:solidFill>
                  <a:schemeClr val="accent4"/>
                </a:solidFill>
              </a:rPr>
              <a:t>Template Expressions</a:t>
            </a:r>
          </a:p>
          <a:p>
            <a:pPr marL="339725" indent="-339725"/>
            <a:r>
              <a:rPr lang="en-US" sz="1800" dirty="0" smtClean="0"/>
              <a:t>Templates support a simple expression language:</a:t>
            </a:r>
          </a:p>
          <a:p>
            <a:pPr marL="339725" indent="-339725"/>
            <a:r>
              <a:rPr lang="en-US" sz="1800" dirty="0" smtClean="0"/>
              <a:t>E.g. {‘Elio, ’+$(friend)+’ added you to ’+$(</a:t>
            </a:r>
            <a:r>
              <a:rPr lang="en-US" sz="1800" dirty="0" err="1" smtClean="0"/>
              <a:t>groupName</a:t>
            </a:r>
            <a:r>
              <a:rPr lang="en-US" sz="1800" dirty="0" smtClean="0"/>
              <a:t>)}</a:t>
            </a:r>
          </a:p>
        </p:txBody>
      </p:sp>
      <p:grpSp>
        <p:nvGrpSpPr>
          <p:cNvPr id="5" name="Group 4"/>
          <p:cNvGrpSpPr/>
          <p:nvPr/>
        </p:nvGrpSpPr>
        <p:grpSpPr>
          <a:xfrm>
            <a:off x="8812021" y="3522854"/>
            <a:ext cx="1761070" cy="1209119"/>
            <a:chOff x="8773626" y="2156700"/>
            <a:chExt cx="1726696" cy="1185519"/>
          </a:xfrm>
          <a:solidFill>
            <a:schemeClr val="bg2"/>
          </a:solidFill>
        </p:grpSpPr>
        <p:grpSp>
          <p:nvGrpSpPr>
            <p:cNvPr id="6" name="Group 5"/>
            <p:cNvGrpSpPr/>
            <p:nvPr/>
          </p:nvGrpSpPr>
          <p:grpSpPr>
            <a:xfrm>
              <a:off x="8773626" y="2156700"/>
              <a:ext cx="1726696" cy="1185519"/>
              <a:chOff x="4879203" y="2324936"/>
              <a:chExt cx="1726696" cy="1185519"/>
            </a:xfrm>
            <a:grpFill/>
          </p:grpSpPr>
          <p:sp>
            <p:nvSpPr>
              <p:cNvPr id="8" name="Rectangle 7"/>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9" name="TextBox 8"/>
              <p:cNvSpPr txBox="1"/>
              <p:nvPr/>
            </p:nvSpPr>
            <p:spPr>
              <a:xfrm>
                <a:off x="4929824" y="3017679"/>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7"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grpSp>
        <p:nvGrpSpPr>
          <p:cNvPr id="10" name="Group 9"/>
          <p:cNvGrpSpPr/>
          <p:nvPr/>
        </p:nvGrpSpPr>
        <p:grpSpPr>
          <a:xfrm>
            <a:off x="6904037" y="3522854"/>
            <a:ext cx="1230243" cy="1230515"/>
            <a:chOff x="6259896" y="3521405"/>
            <a:chExt cx="1230243" cy="1230515"/>
          </a:xfrm>
        </p:grpSpPr>
        <p:sp>
          <p:nvSpPr>
            <p:cNvPr id="1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endParaRPr lang="en-US" sz="1836">
                <a:solidFill>
                  <a:schemeClr val="bg1"/>
                </a:solidFill>
              </a:endParaRPr>
            </a:p>
          </p:txBody>
        </p:sp>
        <p:sp>
          <p:nvSpPr>
            <p:cNvPr id="12" name="TextBox 11"/>
            <p:cNvSpPr txBox="1"/>
            <p:nvPr/>
          </p:nvSpPr>
          <p:spPr>
            <a:xfrm>
              <a:off x="6259896" y="4521729"/>
              <a:ext cx="1230243" cy="230191"/>
            </a:xfrm>
            <a:prstGeom prst="rect">
              <a:avLst/>
            </a:prstGeom>
            <a:noFill/>
          </p:spPr>
          <p:txBody>
            <a:bodyPr wrap="square" lIns="0" tIns="0" rIns="0" bIns="0" rtlCol="0">
              <a:spAutoFit/>
            </a:bodyPr>
            <a:lstStyle/>
            <a:p>
              <a:pPr algn="ctr" defTabSz="932596"/>
              <a:r>
                <a:rPr lang="en-US" sz="1496" dirty="0" smtClean="0">
                  <a:latin typeface="Segoe" pitchFamily="34" charset="0"/>
                </a:rPr>
                <a:t>App back-end</a:t>
              </a:r>
              <a:endParaRPr lang="en-US" sz="1496" dirty="0">
                <a:latin typeface="Segoe" pitchFamily="34" charset="0"/>
              </a:endParaRPr>
            </a:p>
          </p:txBody>
        </p:sp>
      </p:grpSp>
      <p:sp>
        <p:nvSpPr>
          <p:cNvPr id="16" name="Rounded Rectangle 6"/>
          <p:cNvSpPr/>
          <p:nvPr/>
        </p:nvSpPr>
        <p:spPr bwMode="auto">
          <a:xfrm rot="16200000">
            <a:off x="11402390" y="2244063"/>
            <a:ext cx="759037" cy="1037563"/>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1" rIns="124342" bIns="62171" numCol="1" rtlCol="0" anchor="ctr" anchorCtr="0" compatLnSpc="1">
            <a:prstTxWarp prst="textNoShape">
              <a:avLst/>
            </a:prstTxWarp>
          </a:bodyPr>
          <a:lstStyle/>
          <a:p>
            <a:pPr defTabSz="839330"/>
            <a:endParaRPr lang="en-US" sz="2312" spc="-137" dirty="0">
              <a:solidFill>
                <a:prstClr val="white"/>
              </a:solidFill>
              <a:latin typeface="Segoe Light" pitchFamily="34" charset="0"/>
            </a:endParaRPr>
          </a:p>
        </p:txBody>
      </p:sp>
      <p:cxnSp>
        <p:nvCxnSpPr>
          <p:cNvPr id="17" name="Straight Arrow Connector 16"/>
          <p:cNvCxnSpPr/>
          <p:nvPr/>
        </p:nvCxnSpPr>
        <p:spPr>
          <a:xfrm flipH="1">
            <a:off x="10138508" y="3055362"/>
            <a:ext cx="914401" cy="590144"/>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0138508" y="4753370"/>
            <a:ext cx="1051314" cy="562484"/>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134281" y="4045962"/>
            <a:ext cx="904771" cy="1"/>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265117" y="3225283"/>
            <a:ext cx="1212422" cy="728972"/>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252827" y="4378186"/>
            <a:ext cx="1180024" cy="638507"/>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488478" y="1655120"/>
            <a:ext cx="2564431" cy="969496"/>
          </a:xfrm>
          <a:prstGeom prst="rect">
            <a:avLst/>
          </a:prstGeom>
          <a:solidFill>
            <a:schemeClr val="tx1"/>
          </a:solidFill>
          <a:ln>
            <a:solidFill>
              <a:schemeClr val="tx1"/>
            </a:solidFill>
          </a:ln>
        </p:spPr>
        <p:txBody>
          <a:bodyPr wrap="square" lIns="91440" tIns="0" rIns="0" bIns="0">
            <a:spAutoFit/>
          </a:bodyPr>
          <a:lstStyle/>
          <a:p>
            <a:pPr lvl="0" defTabSz="914400" eaLnBrk="0" fontAlgn="base" hangingPunct="0">
              <a:spcBef>
                <a:spcPct val="0"/>
              </a:spcBef>
              <a:spcAft>
                <a:spcPct val="0"/>
              </a:spcAft>
              <a:tabLst>
                <a:tab pos="112713" algn="l"/>
                <a:tab pos="225425" algn="l"/>
                <a:tab pos="338138" algn="l"/>
              </a:tabLst>
            </a:pPr>
            <a:r>
              <a:rPr lang="en-US" sz="900" dirty="0">
                <a:solidFill>
                  <a:srgbClr val="000000"/>
                </a:solidFill>
                <a:latin typeface="Consolas" panose="020B0609020204030204" pitchFamily="49" charset="0"/>
                <a:cs typeface="Consolas" panose="020B0609020204030204" pitchFamily="49" charset="0"/>
              </a:rPr>
              <a:t>&lt;toast</a:t>
            </a:r>
            <a:r>
              <a:rPr lang="en-US" sz="900" dirty="0" smtClean="0">
                <a:solidFill>
                  <a:srgbClr val="000000"/>
                </a:solidFill>
                <a:latin typeface="Consolas" panose="020B0609020204030204" pitchFamily="49" charset="0"/>
                <a:cs typeface="Consolas" panose="020B0609020204030204" pitchFamily="49" charset="0"/>
              </a:rPr>
              <a:t>&gt;</a:t>
            </a:r>
          </a:p>
          <a:p>
            <a:pPr lvl="0" defTabSz="914400" eaLnBrk="0" fontAlgn="base" hangingPunct="0">
              <a:spcBef>
                <a:spcPct val="0"/>
              </a:spcBef>
              <a:spcAft>
                <a:spcPct val="0"/>
              </a:spcAft>
              <a:tabLst>
                <a:tab pos="112713" algn="l"/>
                <a:tab pos="225425" algn="l"/>
                <a:tab pos="338138" algn="l"/>
              </a:tabLst>
            </a:pPr>
            <a:r>
              <a:rPr lang="en-US" sz="900" dirty="0">
                <a:solidFill>
                  <a:srgbClr val="000000"/>
                </a:solidFill>
                <a:latin typeface="Consolas" panose="020B0609020204030204" pitchFamily="49" charset="0"/>
                <a:cs typeface="Consolas" panose="020B0609020204030204" pitchFamily="49" charset="0"/>
              </a:rPr>
              <a:t>	</a:t>
            </a:r>
            <a:r>
              <a:rPr lang="en-US" sz="900" dirty="0" smtClean="0">
                <a:solidFill>
                  <a:srgbClr val="000000"/>
                </a:solidFill>
                <a:latin typeface="Consolas" panose="020B0609020204030204" pitchFamily="49" charset="0"/>
                <a:cs typeface="Consolas" panose="020B0609020204030204" pitchFamily="49" charset="0"/>
              </a:rPr>
              <a:t>&lt;</a:t>
            </a:r>
            <a:r>
              <a:rPr lang="en-US" sz="900" dirty="0">
                <a:solidFill>
                  <a:srgbClr val="000000"/>
                </a:solidFill>
                <a:latin typeface="Consolas" panose="020B0609020204030204" pitchFamily="49" charset="0"/>
                <a:cs typeface="Consolas" panose="020B0609020204030204" pitchFamily="49" charset="0"/>
              </a:rPr>
              <a:t>visual</a:t>
            </a:r>
            <a:r>
              <a:rPr lang="en-US" sz="900" dirty="0" smtClean="0">
                <a:solidFill>
                  <a:srgbClr val="000000"/>
                </a:solidFill>
                <a:latin typeface="Consolas" panose="020B0609020204030204" pitchFamily="49" charset="0"/>
                <a:cs typeface="Consolas" panose="020B0609020204030204" pitchFamily="49" charset="0"/>
              </a:rPr>
              <a:t>&gt;</a:t>
            </a:r>
          </a:p>
          <a:p>
            <a:pPr lvl="0" defTabSz="914400" eaLnBrk="0" fontAlgn="base" hangingPunct="0">
              <a:spcBef>
                <a:spcPct val="0"/>
              </a:spcBef>
              <a:spcAft>
                <a:spcPct val="0"/>
              </a:spcAft>
              <a:tabLst>
                <a:tab pos="112713" algn="l"/>
                <a:tab pos="225425" algn="l"/>
                <a:tab pos="338138" algn="l"/>
              </a:tabLst>
            </a:pPr>
            <a:r>
              <a:rPr lang="en-US" sz="900" dirty="0">
                <a:solidFill>
                  <a:srgbClr val="000000"/>
                </a:solidFill>
                <a:latin typeface="Consolas" panose="020B0609020204030204" pitchFamily="49" charset="0"/>
                <a:cs typeface="Consolas" panose="020B0609020204030204" pitchFamily="49" charset="0"/>
              </a:rPr>
              <a:t>	</a:t>
            </a:r>
            <a:r>
              <a:rPr lang="en-US" sz="900" dirty="0" smtClean="0">
                <a:solidFill>
                  <a:srgbClr val="000000"/>
                </a:solidFill>
                <a:latin typeface="Consolas" panose="020B0609020204030204" pitchFamily="49" charset="0"/>
                <a:cs typeface="Consolas" panose="020B0609020204030204" pitchFamily="49" charset="0"/>
              </a:rPr>
              <a:t>	&lt;binding template</a:t>
            </a:r>
            <a:r>
              <a:rPr lang="en-US" sz="900" dirty="0">
                <a:solidFill>
                  <a:srgbClr val="000000"/>
                </a:solidFill>
                <a:latin typeface="Consolas" panose="020B0609020204030204" pitchFamily="49" charset="0"/>
                <a:cs typeface="Consolas" panose="020B0609020204030204" pitchFamily="49" charset="0"/>
              </a:rPr>
              <a:t>=\"ToastText01</a:t>
            </a:r>
            <a:r>
              <a:rPr lang="en-US" sz="900" dirty="0" smtClean="0">
                <a:solidFill>
                  <a:srgbClr val="000000"/>
                </a:solidFill>
                <a:latin typeface="Consolas" panose="020B0609020204030204" pitchFamily="49" charset="0"/>
                <a:cs typeface="Consolas" panose="020B0609020204030204" pitchFamily="49" charset="0"/>
              </a:rPr>
              <a:t>\"&gt;</a:t>
            </a:r>
          </a:p>
          <a:p>
            <a:pPr lvl="0" defTabSz="914400" eaLnBrk="0" fontAlgn="base" hangingPunct="0">
              <a:spcBef>
                <a:spcPct val="0"/>
              </a:spcBef>
              <a:spcAft>
                <a:spcPct val="0"/>
              </a:spcAft>
              <a:tabLst>
                <a:tab pos="112713" algn="l"/>
                <a:tab pos="225425" algn="l"/>
                <a:tab pos="338138" algn="l"/>
              </a:tabLst>
            </a:pPr>
            <a:r>
              <a:rPr lang="en-US" sz="900" dirty="0">
                <a:solidFill>
                  <a:srgbClr val="000000"/>
                </a:solidFill>
                <a:latin typeface="Consolas" panose="020B0609020204030204" pitchFamily="49" charset="0"/>
                <a:cs typeface="Consolas" panose="020B0609020204030204" pitchFamily="49" charset="0"/>
              </a:rPr>
              <a:t>	</a:t>
            </a:r>
            <a:r>
              <a:rPr lang="en-US" sz="900" dirty="0" smtClean="0">
                <a:solidFill>
                  <a:srgbClr val="000000"/>
                </a:solidFill>
                <a:latin typeface="Consolas" panose="020B0609020204030204" pitchFamily="49" charset="0"/>
                <a:cs typeface="Consolas" panose="020B0609020204030204" pitchFamily="49" charset="0"/>
              </a:rPr>
              <a:t>		&lt;</a:t>
            </a:r>
            <a:r>
              <a:rPr lang="en-US" sz="900" dirty="0">
                <a:solidFill>
                  <a:srgbClr val="000000"/>
                </a:solidFill>
                <a:latin typeface="Consolas" panose="020B0609020204030204" pitchFamily="49" charset="0"/>
                <a:cs typeface="Consolas" panose="020B0609020204030204" pitchFamily="49" charset="0"/>
              </a:rPr>
              <a:t>text id=\"1</a:t>
            </a:r>
            <a:r>
              <a:rPr lang="en-US" sz="900" dirty="0" smtClean="0">
                <a:solidFill>
                  <a:srgbClr val="000000"/>
                </a:solidFill>
                <a:latin typeface="Consolas" panose="020B0609020204030204" pitchFamily="49" charset="0"/>
                <a:cs typeface="Consolas" panose="020B0609020204030204" pitchFamily="49" charset="0"/>
              </a:rPr>
              <a:t>\"&gt;</a:t>
            </a:r>
            <a:r>
              <a:rPr lang="en-US" sz="900" dirty="0" smtClean="0">
                <a:solidFill>
                  <a:schemeClr val="accent1"/>
                </a:solidFill>
                <a:latin typeface="Consolas" panose="020B0609020204030204" pitchFamily="49" charset="0"/>
                <a:cs typeface="Consolas" panose="020B0609020204030204" pitchFamily="49" charset="0"/>
              </a:rPr>
              <a:t>$(</a:t>
            </a:r>
            <a:r>
              <a:rPr lang="en-US" sz="900" dirty="0" err="1" smtClean="0">
                <a:solidFill>
                  <a:schemeClr val="accent1"/>
                </a:solidFill>
                <a:latin typeface="Consolas" panose="020B0609020204030204" pitchFamily="49" charset="0"/>
                <a:cs typeface="Consolas" panose="020B0609020204030204" pitchFamily="49" charset="0"/>
              </a:rPr>
              <a:t>news_en</a:t>
            </a:r>
            <a:r>
              <a:rPr lang="en-US" sz="900" dirty="0" smtClean="0">
                <a:solidFill>
                  <a:schemeClr val="accent1"/>
                </a:solidFill>
                <a:latin typeface="Consolas" panose="020B0609020204030204" pitchFamily="49" charset="0"/>
                <a:cs typeface="Consolas" panose="020B0609020204030204" pitchFamily="49" charset="0"/>
              </a:rPr>
              <a:t>)</a:t>
            </a:r>
            <a:r>
              <a:rPr lang="en-US" sz="900" dirty="0" smtClean="0">
                <a:solidFill>
                  <a:srgbClr val="000000"/>
                </a:solidFill>
                <a:latin typeface="Consolas" panose="020B0609020204030204" pitchFamily="49" charset="0"/>
                <a:cs typeface="Consolas" panose="020B0609020204030204" pitchFamily="49" charset="0"/>
              </a:rPr>
              <a:t>&lt;/</a:t>
            </a:r>
            <a:r>
              <a:rPr lang="en-US" sz="900" dirty="0">
                <a:solidFill>
                  <a:srgbClr val="000000"/>
                </a:solidFill>
                <a:latin typeface="Consolas" panose="020B0609020204030204" pitchFamily="49" charset="0"/>
                <a:cs typeface="Consolas" panose="020B0609020204030204" pitchFamily="49" charset="0"/>
              </a:rPr>
              <a:t>text</a:t>
            </a:r>
            <a:r>
              <a:rPr lang="en-US" sz="900" dirty="0" smtClean="0">
                <a:solidFill>
                  <a:srgbClr val="000000"/>
                </a:solidFill>
                <a:latin typeface="Consolas" panose="020B0609020204030204" pitchFamily="49" charset="0"/>
                <a:cs typeface="Consolas" panose="020B0609020204030204" pitchFamily="49" charset="0"/>
              </a:rPr>
              <a:t>&gt;</a:t>
            </a:r>
          </a:p>
          <a:p>
            <a:pPr lvl="0" defTabSz="914400" eaLnBrk="0" fontAlgn="base" hangingPunct="0">
              <a:spcBef>
                <a:spcPct val="0"/>
              </a:spcBef>
              <a:spcAft>
                <a:spcPct val="0"/>
              </a:spcAft>
              <a:tabLst>
                <a:tab pos="112713" algn="l"/>
                <a:tab pos="225425" algn="l"/>
                <a:tab pos="338138" algn="l"/>
              </a:tabLst>
            </a:pPr>
            <a:r>
              <a:rPr lang="en-US" sz="900" dirty="0">
                <a:solidFill>
                  <a:srgbClr val="000000"/>
                </a:solidFill>
                <a:latin typeface="Consolas" panose="020B0609020204030204" pitchFamily="49" charset="0"/>
                <a:cs typeface="Consolas" panose="020B0609020204030204" pitchFamily="49" charset="0"/>
              </a:rPr>
              <a:t>	</a:t>
            </a:r>
            <a:r>
              <a:rPr lang="en-US" sz="900" dirty="0" smtClean="0">
                <a:solidFill>
                  <a:srgbClr val="000000"/>
                </a:solidFill>
                <a:latin typeface="Consolas" panose="020B0609020204030204" pitchFamily="49" charset="0"/>
                <a:cs typeface="Consolas" panose="020B0609020204030204" pitchFamily="49" charset="0"/>
              </a:rPr>
              <a:t>	&lt;/</a:t>
            </a:r>
            <a:r>
              <a:rPr lang="en-US" sz="900" dirty="0">
                <a:solidFill>
                  <a:srgbClr val="000000"/>
                </a:solidFill>
                <a:latin typeface="Consolas" panose="020B0609020204030204" pitchFamily="49" charset="0"/>
                <a:cs typeface="Consolas" panose="020B0609020204030204" pitchFamily="49" charset="0"/>
              </a:rPr>
              <a:t>binding</a:t>
            </a:r>
            <a:r>
              <a:rPr lang="en-US" sz="900" dirty="0" smtClean="0">
                <a:solidFill>
                  <a:srgbClr val="000000"/>
                </a:solidFill>
                <a:latin typeface="Consolas" panose="020B0609020204030204" pitchFamily="49" charset="0"/>
                <a:cs typeface="Consolas" panose="020B0609020204030204" pitchFamily="49" charset="0"/>
              </a:rPr>
              <a:t>&gt;</a:t>
            </a:r>
          </a:p>
          <a:p>
            <a:pPr lvl="0" defTabSz="914400" eaLnBrk="0" fontAlgn="base" hangingPunct="0">
              <a:spcBef>
                <a:spcPct val="0"/>
              </a:spcBef>
              <a:spcAft>
                <a:spcPct val="0"/>
              </a:spcAft>
              <a:tabLst>
                <a:tab pos="112713" algn="l"/>
                <a:tab pos="225425" algn="l"/>
                <a:tab pos="338138" algn="l"/>
              </a:tabLst>
            </a:pPr>
            <a:r>
              <a:rPr lang="en-US" sz="900" dirty="0">
                <a:solidFill>
                  <a:srgbClr val="000000"/>
                </a:solidFill>
                <a:latin typeface="Consolas" panose="020B0609020204030204" pitchFamily="49" charset="0"/>
                <a:cs typeface="Consolas" panose="020B0609020204030204" pitchFamily="49" charset="0"/>
              </a:rPr>
              <a:t>	</a:t>
            </a:r>
            <a:r>
              <a:rPr lang="en-US" sz="900" dirty="0" smtClean="0">
                <a:solidFill>
                  <a:srgbClr val="000000"/>
                </a:solidFill>
                <a:latin typeface="Consolas" panose="020B0609020204030204" pitchFamily="49" charset="0"/>
                <a:cs typeface="Consolas" panose="020B0609020204030204" pitchFamily="49" charset="0"/>
              </a:rPr>
              <a:t>&lt;/</a:t>
            </a:r>
            <a:r>
              <a:rPr lang="en-US" sz="900" dirty="0">
                <a:solidFill>
                  <a:srgbClr val="000000"/>
                </a:solidFill>
                <a:latin typeface="Consolas" panose="020B0609020204030204" pitchFamily="49" charset="0"/>
                <a:cs typeface="Consolas" panose="020B0609020204030204" pitchFamily="49" charset="0"/>
              </a:rPr>
              <a:t>visual</a:t>
            </a:r>
            <a:r>
              <a:rPr lang="en-US" sz="900" dirty="0" smtClean="0">
                <a:solidFill>
                  <a:srgbClr val="000000"/>
                </a:solidFill>
                <a:latin typeface="Consolas" panose="020B0609020204030204" pitchFamily="49" charset="0"/>
                <a:cs typeface="Consolas" panose="020B0609020204030204" pitchFamily="49" charset="0"/>
              </a:rPr>
              <a:t>&gt;</a:t>
            </a:r>
          </a:p>
          <a:p>
            <a:pPr lvl="0" defTabSz="914400" eaLnBrk="0" fontAlgn="base" hangingPunct="0">
              <a:spcBef>
                <a:spcPct val="0"/>
              </a:spcBef>
              <a:spcAft>
                <a:spcPct val="0"/>
              </a:spcAft>
              <a:tabLst>
                <a:tab pos="112713" algn="l"/>
                <a:tab pos="225425" algn="l"/>
                <a:tab pos="338138" algn="l"/>
              </a:tabLst>
            </a:pPr>
            <a:r>
              <a:rPr lang="en-US" sz="900" dirty="0" smtClean="0">
                <a:solidFill>
                  <a:srgbClr val="000000"/>
                </a:solidFill>
                <a:latin typeface="Consolas" panose="020B0609020204030204" pitchFamily="49" charset="0"/>
                <a:cs typeface="Consolas" panose="020B0609020204030204" pitchFamily="49" charset="0"/>
              </a:rPr>
              <a:t>&lt;/</a:t>
            </a:r>
            <a:r>
              <a:rPr lang="en-US" sz="900" dirty="0">
                <a:solidFill>
                  <a:srgbClr val="000000"/>
                </a:solidFill>
                <a:latin typeface="Consolas" panose="020B0609020204030204" pitchFamily="49" charset="0"/>
                <a:cs typeface="Consolas" panose="020B0609020204030204" pitchFamily="49" charset="0"/>
              </a:rPr>
              <a:t>toast&gt;</a:t>
            </a:r>
            <a:r>
              <a:rPr lang="en-US" sz="900" dirty="0"/>
              <a:t> </a:t>
            </a:r>
            <a:endParaRPr lang="en-US" sz="2000" dirty="0">
              <a:latin typeface="Arial" panose="020B0604020202020204" pitchFamily="34" charset="0"/>
            </a:endParaRPr>
          </a:p>
        </p:txBody>
      </p:sp>
      <p:sp>
        <p:nvSpPr>
          <p:cNvPr id="30" name="Rectangle 29"/>
          <p:cNvSpPr/>
          <p:nvPr/>
        </p:nvSpPr>
        <p:spPr>
          <a:xfrm>
            <a:off x="8968369" y="5470420"/>
            <a:ext cx="1864079" cy="692497"/>
          </a:xfrm>
          <a:prstGeom prst="rect">
            <a:avLst/>
          </a:prstGeom>
          <a:solidFill>
            <a:schemeClr val="tx1"/>
          </a:solidFill>
          <a:ln>
            <a:solidFill>
              <a:schemeClr val="tx1"/>
            </a:solidFill>
          </a:ln>
        </p:spPr>
        <p:txBody>
          <a:bodyPr wrap="square" lIns="91440" tIns="0" rIns="0" bIns="0">
            <a:spAutoFit/>
          </a:bodyPr>
          <a:lstStyle/>
          <a:p>
            <a:pPr marL="0" lvl="1" indent="-234596">
              <a:tabLst>
                <a:tab pos="225425" algn="l"/>
                <a:tab pos="463550" algn="l"/>
              </a:tabLst>
            </a:pPr>
            <a:r>
              <a:rPr lang="en-US" sz="900" dirty="0" smtClean="0">
                <a:solidFill>
                  <a:schemeClr val="bg1"/>
                </a:solidFill>
                <a:latin typeface="Consolas" panose="020B0609020204030204" pitchFamily="49" charset="0"/>
                <a:cs typeface="Consolas" panose="020B0609020204030204" pitchFamily="49" charset="0"/>
              </a:rPr>
              <a:t>{</a:t>
            </a:r>
          </a:p>
          <a:p>
            <a:pPr marL="0" lvl="1" indent="-234596">
              <a:tabLst>
                <a:tab pos="225425" algn="l"/>
                <a:tab pos="463550" algn="l"/>
              </a:tabLst>
            </a:pPr>
            <a:r>
              <a:rPr lang="en-US" sz="900" dirty="0">
                <a:solidFill>
                  <a:schemeClr val="bg1"/>
                </a:solidFill>
                <a:latin typeface="Consolas" panose="020B0609020204030204" pitchFamily="49" charset="0"/>
                <a:cs typeface="Consolas" panose="020B0609020204030204" pitchFamily="49" charset="0"/>
              </a:rPr>
              <a:t>	</a:t>
            </a:r>
            <a:r>
              <a:rPr lang="en-US" sz="900" dirty="0" smtClean="0">
                <a:solidFill>
                  <a:schemeClr val="bg1"/>
                </a:solidFill>
                <a:latin typeface="Consolas" panose="020B0609020204030204" pitchFamily="49" charset="0"/>
                <a:cs typeface="Consolas" panose="020B0609020204030204" pitchFamily="49" charset="0"/>
              </a:rPr>
              <a:t>aps</a:t>
            </a:r>
            <a:r>
              <a:rPr lang="en-US" sz="900" dirty="0">
                <a:solidFill>
                  <a:schemeClr val="bg1"/>
                </a:solidFill>
                <a:latin typeface="Consolas" panose="020B0609020204030204" pitchFamily="49" charset="0"/>
                <a:cs typeface="Consolas" panose="020B0609020204030204" pitchFamily="49" charset="0"/>
              </a:rPr>
              <a:t>: </a:t>
            </a:r>
            <a:r>
              <a:rPr lang="en-US" sz="900" dirty="0" smtClean="0">
                <a:solidFill>
                  <a:schemeClr val="bg1"/>
                </a:solidFill>
                <a:latin typeface="Consolas" panose="020B0609020204030204" pitchFamily="49" charset="0"/>
                <a:cs typeface="Consolas" panose="020B0609020204030204" pitchFamily="49" charset="0"/>
              </a:rPr>
              <a:t>{</a:t>
            </a:r>
          </a:p>
          <a:p>
            <a:pPr marL="0" lvl="1" indent="-234596">
              <a:tabLst>
                <a:tab pos="225425" algn="l"/>
                <a:tab pos="463550" algn="l"/>
              </a:tabLst>
            </a:pPr>
            <a:r>
              <a:rPr lang="en-US" sz="900" dirty="0">
                <a:solidFill>
                  <a:schemeClr val="bg1"/>
                </a:solidFill>
                <a:latin typeface="Consolas" panose="020B0609020204030204" pitchFamily="49" charset="0"/>
                <a:cs typeface="Consolas" panose="020B0609020204030204" pitchFamily="49" charset="0"/>
              </a:rPr>
              <a:t>	</a:t>
            </a:r>
            <a:r>
              <a:rPr lang="en-US" sz="900" dirty="0" smtClean="0">
                <a:solidFill>
                  <a:schemeClr val="bg1"/>
                </a:solidFill>
                <a:latin typeface="Consolas" panose="020B0609020204030204" pitchFamily="49" charset="0"/>
                <a:cs typeface="Consolas" panose="020B0609020204030204" pitchFamily="49" charset="0"/>
              </a:rPr>
              <a:t>	alert</a:t>
            </a:r>
            <a:r>
              <a:rPr lang="en-US" sz="900" dirty="0">
                <a:solidFill>
                  <a:schemeClr val="bg1"/>
                </a:solidFill>
                <a:latin typeface="Consolas" panose="020B0609020204030204" pitchFamily="49" charset="0"/>
                <a:cs typeface="Consolas" panose="020B0609020204030204" pitchFamily="49" charset="0"/>
              </a:rPr>
              <a:t>: </a:t>
            </a:r>
            <a:r>
              <a:rPr lang="en-US" sz="900" dirty="0" smtClean="0">
                <a:solidFill>
                  <a:schemeClr val="bg1"/>
                </a:solidFill>
                <a:latin typeface="Consolas" panose="020B0609020204030204" pitchFamily="49" charset="0"/>
                <a:cs typeface="Consolas" panose="020B0609020204030204" pitchFamily="49" charset="0"/>
              </a:rPr>
              <a:t>“$(</a:t>
            </a:r>
            <a:r>
              <a:rPr lang="en-US" sz="900" dirty="0" err="1" smtClean="0">
                <a:solidFill>
                  <a:schemeClr val="bg1"/>
                </a:solidFill>
                <a:latin typeface="Consolas" panose="020B0609020204030204" pitchFamily="49" charset="0"/>
                <a:cs typeface="Consolas" panose="020B0609020204030204" pitchFamily="49" charset="0"/>
              </a:rPr>
              <a:t>news_it</a:t>
            </a:r>
            <a:r>
              <a:rPr lang="en-US" sz="900" dirty="0" smtClean="0">
                <a:solidFill>
                  <a:schemeClr val="bg1"/>
                </a:solidFill>
                <a:latin typeface="Consolas" panose="020B0609020204030204" pitchFamily="49" charset="0"/>
                <a:cs typeface="Consolas" panose="020B0609020204030204" pitchFamily="49" charset="0"/>
              </a:rPr>
              <a:t>)”</a:t>
            </a:r>
          </a:p>
          <a:p>
            <a:pPr marL="0" lvl="1" indent="-234596">
              <a:tabLst>
                <a:tab pos="225425" algn="l"/>
                <a:tab pos="463550" algn="l"/>
              </a:tabLst>
            </a:pPr>
            <a:r>
              <a:rPr lang="en-US" sz="900" dirty="0">
                <a:solidFill>
                  <a:schemeClr val="bg1"/>
                </a:solidFill>
                <a:latin typeface="Consolas" panose="020B0609020204030204" pitchFamily="49" charset="0"/>
                <a:cs typeface="Consolas" panose="020B0609020204030204" pitchFamily="49" charset="0"/>
              </a:rPr>
              <a:t>	</a:t>
            </a:r>
            <a:r>
              <a:rPr lang="en-US" sz="900" dirty="0" smtClean="0">
                <a:solidFill>
                  <a:schemeClr val="bg1"/>
                </a:solidFill>
                <a:latin typeface="Consolas" panose="020B0609020204030204" pitchFamily="49" charset="0"/>
                <a:cs typeface="Consolas" panose="020B0609020204030204" pitchFamily="49" charset="0"/>
              </a:rPr>
              <a:t>}</a:t>
            </a:r>
          </a:p>
          <a:p>
            <a:pPr marL="0" lvl="1" indent="-234596">
              <a:tabLst>
                <a:tab pos="225425" algn="l"/>
                <a:tab pos="463550" algn="l"/>
              </a:tabLst>
            </a:pPr>
            <a:r>
              <a:rPr lang="en-US" sz="900" dirty="0" smtClean="0">
                <a:solidFill>
                  <a:schemeClr val="bg1"/>
                </a:solidFill>
                <a:latin typeface="Consolas" panose="020B0609020204030204" pitchFamily="49" charset="0"/>
                <a:cs typeface="Consolas" panose="020B0609020204030204" pitchFamily="49" charset="0"/>
              </a:rPr>
              <a:t>}</a:t>
            </a:r>
            <a:endParaRPr lang="en-US" sz="900" dirty="0">
              <a:solidFill>
                <a:schemeClr val="bg1"/>
              </a:solidFill>
              <a:latin typeface="Consolas" panose="020B0609020204030204" pitchFamily="49" charset="0"/>
              <a:cs typeface="Consolas" panose="020B0609020204030204" pitchFamily="49" charset="0"/>
            </a:endParaRPr>
          </a:p>
        </p:txBody>
      </p:sp>
      <p:sp>
        <p:nvSpPr>
          <p:cNvPr id="31" name="Rectangle 30"/>
          <p:cNvSpPr/>
          <p:nvPr/>
        </p:nvSpPr>
        <p:spPr>
          <a:xfrm>
            <a:off x="7121745" y="2805954"/>
            <a:ext cx="1864079" cy="553998"/>
          </a:xfrm>
          <a:prstGeom prst="rect">
            <a:avLst/>
          </a:prstGeom>
          <a:solidFill>
            <a:schemeClr val="tx1"/>
          </a:solidFill>
          <a:ln>
            <a:solidFill>
              <a:schemeClr val="tx1"/>
            </a:solidFill>
          </a:ln>
        </p:spPr>
        <p:txBody>
          <a:bodyPr wrap="square" lIns="91440" tIns="0" rIns="0" bIns="0">
            <a:spAutoFit/>
          </a:bodyPr>
          <a:lstStyle/>
          <a:p>
            <a:pPr marL="0" lvl="1" indent="-234596">
              <a:tabLst>
                <a:tab pos="225425" algn="l"/>
                <a:tab pos="463550" algn="l"/>
              </a:tabLst>
            </a:pPr>
            <a:r>
              <a:rPr lang="en-US" sz="900" dirty="0" smtClean="0">
                <a:solidFill>
                  <a:srgbClr val="1E1E1E"/>
                </a:solidFill>
                <a:latin typeface="Consolas" panose="020B0609020204030204" pitchFamily="49" charset="0"/>
                <a:cs typeface="Consolas" panose="020B0609020204030204" pitchFamily="49" charset="0"/>
              </a:rPr>
              <a:t>{</a:t>
            </a:r>
          </a:p>
          <a:p>
            <a:pPr marL="0" lvl="1" indent="-234596">
              <a:tabLst>
                <a:tab pos="225425" algn="l"/>
                <a:tab pos="463550" algn="l"/>
              </a:tabLst>
            </a:pPr>
            <a:r>
              <a:rPr lang="en-US" sz="900" dirty="0">
                <a:solidFill>
                  <a:srgbClr val="1E1E1E"/>
                </a:solidFill>
                <a:latin typeface="Consolas" panose="020B0609020204030204" pitchFamily="49" charset="0"/>
                <a:cs typeface="Consolas" panose="020B0609020204030204" pitchFamily="49" charset="0"/>
              </a:rPr>
              <a:t>	</a:t>
            </a:r>
            <a:r>
              <a:rPr lang="en-US" sz="900" dirty="0" err="1" smtClean="0">
                <a:solidFill>
                  <a:srgbClr val="1E1E1E"/>
                </a:solidFill>
              </a:rPr>
              <a:t>news_en</a:t>
            </a:r>
            <a:r>
              <a:rPr lang="en-US" sz="900" dirty="0" smtClean="0">
                <a:solidFill>
                  <a:srgbClr val="1E1E1E"/>
                </a:solidFill>
              </a:rPr>
              <a:t>: “Hello!”,</a:t>
            </a:r>
          </a:p>
          <a:p>
            <a:pPr marL="0" lvl="1" indent="-234596">
              <a:tabLst>
                <a:tab pos="225425" algn="l"/>
                <a:tab pos="463550" algn="l"/>
              </a:tabLst>
            </a:pPr>
            <a:r>
              <a:rPr lang="en-US" sz="900" dirty="0">
                <a:solidFill>
                  <a:srgbClr val="1E1E1E"/>
                </a:solidFill>
              </a:rPr>
              <a:t>	</a:t>
            </a:r>
            <a:r>
              <a:rPr lang="en-US" sz="900" dirty="0" err="1" smtClean="0">
                <a:solidFill>
                  <a:srgbClr val="1E1E1E"/>
                </a:solidFill>
              </a:rPr>
              <a:t>news_it</a:t>
            </a:r>
            <a:r>
              <a:rPr lang="en-US" sz="900" dirty="0" smtClean="0">
                <a:solidFill>
                  <a:srgbClr val="1E1E1E"/>
                </a:solidFill>
              </a:rPr>
              <a:t>: “Ciao!”</a:t>
            </a:r>
          </a:p>
          <a:p>
            <a:pPr marL="0" lvl="1" indent="-234596">
              <a:tabLst>
                <a:tab pos="225425" algn="l"/>
                <a:tab pos="463550" algn="l"/>
              </a:tabLst>
            </a:pPr>
            <a:r>
              <a:rPr lang="en-US" sz="900" dirty="0" smtClean="0">
                <a:solidFill>
                  <a:srgbClr val="1E1E1E"/>
                </a:solidFill>
                <a:latin typeface="Consolas" panose="020B0609020204030204" pitchFamily="49" charset="0"/>
                <a:cs typeface="Consolas" panose="020B0609020204030204" pitchFamily="49" charset="0"/>
              </a:rPr>
              <a:t>}</a:t>
            </a:r>
            <a:endParaRPr lang="en-US" sz="900" dirty="0">
              <a:solidFill>
                <a:srgbClr val="1E1E1E"/>
              </a:solidFill>
              <a:latin typeface="Consolas" panose="020B0609020204030204" pitchFamily="49" charset="0"/>
              <a:cs typeface="Consolas" panose="020B0609020204030204" pitchFamily="49" charset="0"/>
            </a:endParaRPr>
          </a:p>
        </p:txBody>
      </p:sp>
      <p:cxnSp>
        <p:nvCxnSpPr>
          <p:cNvPr id="33" name="Straight Connector 32"/>
          <p:cNvCxnSpPr>
            <a:stCxn id="26" idx="2"/>
          </p:cNvCxnSpPr>
          <p:nvPr/>
        </p:nvCxnSpPr>
        <p:spPr>
          <a:xfrm>
            <a:off x="9770694" y="2624616"/>
            <a:ext cx="802397" cy="725818"/>
          </a:xfrm>
          <a:prstGeom prst="line">
            <a:avLst/>
          </a:prstGeom>
          <a:ln>
            <a:solidFill>
              <a:schemeClr val="accent4"/>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34" name="Straight Connector 33"/>
          <p:cNvCxnSpPr>
            <a:stCxn id="30" idx="0"/>
          </p:cNvCxnSpPr>
          <p:nvPr/>
        </p:nvCxnSpPr>
        <p:spPr>
          <a:xfrm flipV="1">
            <a:off x="9900409" y="5030228"/>
            <a:ext cx="787001" cy="440192"/>
          </a:xfrm>
          <a:prstGeom prst="line">
            <a:avLst/>
          </a:prstGeom>
          <a:ln>
            <a:solidFill>
              <a:schemeClr val="accent4"/>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a:stCxn id="31" idx="2"/>
          </p:cNvCxnSpPr>
          <p:nvPr/>
        </p:nvCxnSpPr>
        <p:spPr>
          <a:xfrm>
            <a:off x="8053785" y="3359952"/>
            <a:ext cx="469737" cy="686010"/>
          </a:xfrm>
          <a:prstGeom prst="line">
            <a:avLst/>
          </a:prstGeom>
          <a:ln>
            <a:solidFill>
              <a:schemeClr val="accent3"/>
            </a:solidFill>
            <a:prstDash val="sysDot"/>
            <a:headEnd type="none"/>
            <a:tailEnd type="none"/>
          </a:ln>
        </p:spPr>
        <p:style>
          <a:lnRef idx="1">
            <a:schemeClr val="accent2"/>
          </a:lnRef>
          <a:fillRef idx="0">
            <a:schemeClr val="accent2"/>
          </a:fillRef>
          <a:effectRef idx="0">
            <a:schemeClr val="accent2"/>
          </a:effectRef>
          <a:fontRef idx="minor">
            <a:schemeClr val="tx1"/>
          </a:fontRef>
        </p:style>
      </p:cxnSp>
      <p:sp>
        <p:nvSpPr>
          <p:cNvPr id="41" name="TextBox 40"/>
          <p:cNvSpPr txBox="1"/>
          <p:nvPr/>
        </p:nvSpPr>
        <p:spPr>
          <a:xfrm>
            <a:off x="11432851" y="2624616"/>
            <a:ext cx="650421" cy="230191"/>
          </a:xfrm>
          <a:prstGeom prst="rect">
            <a:avLst/>
          </a:prstGeom>
          <a:noFill/>
        </p:spPr>
        <p:txBody>
          <a:bodyPr wrap="square" lIns="0" tIns="0" rIns="0" bIns="0" rtlCol="0">
            <a:spAutoFit/>
          </a:bodyPr>
          <a:lstStyle/>
          <a:p>
            <a:pPr algn="ctr" defTabSz="932596"/>
            <a:r>
              <a:rPr lang="en-US" sz="1496" dirty="0" smtClean="0">
                <a:latin typeface="Segoe" pitchFamily="34" charset="0"/>
              </a:rPr>
              <a:t>Hello!</a:t>
            </a:r>
            <a:endParaRPr lang="en-US" sz="1496" dirty="0">
              <a:latin typeface="Segoe" pitchFamily="34" charset="0"/>
            </a:endParaRPr>
          </a:p>
        </p:txBody>
      </p:sp>
      <p:sp>
        <p:nvSpPr>
          <p:cNvPr id="42" name="TextBox 41"/>
          <p:cNvSpPr txBox="1"/>
          <p:nvPr/>
        </p:nvSpPr>
        <p:spPr>
          <a:xfrm>
            <a:off x="11628119" y="5043044"/>
            <a:ext cx="351156" cy="107722"/>
          </a:xfrm>
          <a:prstGeom prst="rect">
            <a:avLst/>
          </a:prstGeom>
          <a:noFill/>
        </p:spPr>
        <p:txBody>
          <a:bodyPr wrap="square" lIns="0" tIns="0" rIns="0" bIns="0" rtlCol="0">
            <a:spAutoFit/>
          </a:bodyPr>
          <a:lstStyle/>
          <a:p>
            <a:pPr algn="ctr" defTabSz="932596"/>
            <a:r>
              <a:rPr lang="en-US" sz="700" dirty="0" smtClean="0">
                <a:latin typeface="Segoe" pitchFamily="34" charset="0"/>
              </a:rPr>
              <a:t>Ciao!</a:t>
            </a:r>
            <a:endParaRPr lang="en-US" sz="900" dirty="0">
              <a:latin typeface="Segoe" pitchFamily="34" charset="0"/>
            </a:endParaRPr>
          </a:p>
        </p:txBody>
      </p:sp>
      <p:sp>
        <p:nvSpPr>
          <p:cNvPr id="32" name="Rounded Rectangle 6"/>
          <p:cNvSpPr/>
          <p:nvPr/>
        </p:nvSpPr>
        <p:spPr bwMode="auto">
          <a:xfrm>
            <a:off x="11588070" y="4865959"/>
            <a:ext cx="431254" cy="76873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1" rIns="124342" bIns="62171" numCol="1" rtlCol="0" anchor="ctr" anchorCtr="0" compatLnSpc="1">
            <a:prstTxWarp prst="textNoShape">
              <a:avLst/>
            </a:prstTxWarp>
          </a:bodyPr>
          <a:lstStyle/>
          <a:p>
            <a:pPr defTabSz="839330"/>
            <a:endParaRPr lang="en-US" sz="2312" spc="-137" dirty="0">
              <a:solidFill>
                <a:prstClr val="white"/>
              </a:solidFill>
              <a:latin typeface="Segoe Light" pitchFamily="34" charset="0"/>
            </a:endParaRPr>
          </a:p>
        </p:txBody>
      </p:sp>
    </p:spTree>
    <p:extLst>
      <p:ext uri="{BB962C8B-B14F-4D97-AF65-F5344CB8AC3E}">
        <p14:creationId xmlns:p14="http://schemas.microsoft.com/office/powerpoint/2010/main" val="860747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30" grpId="0" animBg="1"/>
      <p:bldP spid="31" grpId="0" animBg="1"/>
      <p:bldP spid="41" grpId="0"/>
      <p:bldP spid="42"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smtClean="0"/>
              <a:t>SDK</a:t>
            </a:r>
            <a:endParaRPr lang="en-US"/>
          </a:p>
        </p:txBody>
      </p:sp>
      <p:sp>
        <p:nvSpPr>
          <p:cNvPr id="3" name="文字版面配置區 2"/>
          <p:cNvSpPr>
            <a:spLocks noGrp="1"/>
          </p:cNvSpPr>
          <p:nvPr>
            <p:ph type="body" sz="quarter" idx="10"/>
          </p:nvPr>
        </p:nvSpPr>
        <p:spPr>
          <a:xfrm>
            <a:off x="274639" y="1668463"/>
            <a:ext cx="11887200" cy="1957459"/>
          </a:xfrm>
        </p:spPr>
        <p:txBody>
          <a:bodyPr/>
          <a:lstStyle/>
          <a:p>
            <a:r>
              <a:rPr lang="en-US" dirty="0">
                <a:hlinkClick r:id="rId2"/>
              </a:rPr>
              <a:t>https://azure.microsoft.com/en-us/documentation/articles/notification-hubs-android-get-started</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99147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Push maturity model</a:t>
            </a:r>
            <a:endParaRPr lang="en-US" dirty="0"/>
          </a:p>
        </p:txBody>
      </p:sp>
      <p:sp>
        <p:nvSpPr>
          <p:cNvPr id="6" name="Freeform 5"/>
          <p:cNvSpPr/>
          <p:nvPr/>
        </p:nvSpPr>
        <p:spPr>
          <a:xfrm>
            <a:off x="1232307"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Manually triggered broadcast</a:t>
            </a:r>
            <a:endParaRPr lang="en-US" sz="1500" kern="1200" dirty="0"/>
          </a:p>
          <a:p>
            <a:pPr lvl="0" algn="l" defTabSz="666750">
              <a:lnSpc>
                <a:spcPct val="90000"/>
              </a:lnSpc>
              <a:spcBef>
                <a:spcPct val="0"/>
              </a:spcBef>
              <a:spcAft>
                <a:spcPct val="35000"/>
              </a:spcAft>
            </a:pPr>
            <a:r>
              <a:rPr lang="en-US" sz="1500" kern="1200" dirty="0" smtClean="0"/>
              <a:t>* Simple 1:1 notifications</a:t>
            </a:r>
            <a:endParaRPr lang="en-US" sz="1500" kern="1200" dirty="0"/>
          </a:p>
        </p:txBody>
      </p:sp>
      <p:sp>
        <p:nvSpPr>
          <p:cNvPr id="11" name="Freeform 10"/>
          <p:cNvSpPr/>
          <p:nvPr/>
        </p:nvSpPr>
        <p:spPr>
          <a:xfrm>
            <a:off x="4142795"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Static categories (i.e. predefined tags)</a:t>
            </a:r>
            <a:endParaRPr lang="en-US" sz="1500" kern="1200" dirty="0"/>
          </a:p>
          <a:p>
            <a:pPr lvl="0" algn="l" defTabSz="666750">
              <a:lnSpc>
                <a:spcPct val="90000"/>
              </a:lnSpc>
              <a:spcBef>
                <a:spcPct val="0"/>
              </a:spcBef>
              <a:spcAft>
                <a:spcPct val="35000"/>
              </a:spcAft>
            </a:pPr>
            <a:r>
              <a:rPr lang="en-US" sz="1500" kern="1200" dirty="0" smtClean="0"/>
              <a:t>* Secure device registrations through app back-end</a:t>
            </a:r>
            <a:endParaRPr lang="en-US" sz="1500" kern="1200" dirty="0"/>
          </a:p>
          <a:p>
            <a:pPr lvl="0" algn="l" defTabSz="666750">
              <a:lnSpc>
                <a:spcPct val="90000"/>
              </a:lnSpc>
              <a:spcBef>
                <a:spcPct val="0"/>
              </a:spcBef>
              <a:spcAft>
                <a:spcPct val="35000"/>
              </a:spcAft>
            </a:pPr>
            <a:r>
              <a:rPr lang="en-US" sz="1500" b="1" kern="1200" dirty="0" smtClean="0"/>
              <a:t>* Template-based localization / personalization</a:t>
            </a:r>
            <a:endParaRPr lang="en-US" sz="1500" b="1" kern="1200" dirty="0"/>
          </a:p>
        </p:txBody>
      </p:sp>
      <p:sp>
        <p:nvSpPr>
          <p:cNvPr id="15" name="Freeform 14"/>
          <p:cNvSpPr/>
          <p:nvPr/>
        </p:nvSpPr>
        <p:spPr>
          <a:xfrm>
            <a:off x="7053283"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Dynamic categories (e.g. tags based on events/games…)</a:t>
            </a:r>
            <a:endParaRPr lang="en-US" sz="1500" kern="1200" dirty="0"/>
          </a:p>
          <a:p>
            <a:pPr lvl="0" algn="l" defTabSz="666750">
              <a:lnSpc>
                <a:spcPct val="90000"/>
              </a:lnSpc>
              <a:spcBef>
                <a:spcPct val="0"/>
              </a:spcBef>
              <a:spcAft>
                <a:spcPct val="35000"/>
              </a:spcAft>
            </a:pPr>
            <a:r>
              <a:rPr lang="en-US" sz="1500" kern="1200" dirty="0" smtClean="0"/>
              <a:t>* Dynamic segmentations with tag expressions</a:t>
            </a:r>
            <a:endParaRPr lang="en-US" sz="1500" kern="1200" dirty="0"/>
          </a:p>
          <a:p>
            <a:pPr lvl="0" algn="l" defTabSz="666750">
              <a:lnSpc>
                <a:spcPct val="90000"/>
              </a:lnSpc>
              <a:spcBef>
                <a:spcPct val="0"/>
              </a:spcBef>
              <a:spcAft>
                <a:spcPct val="35000"/>
              </a:spcAft>
            </a:pPr>
            <a:r>
              <a:rPr lang="en-US" sz="1500" kern="1200" dirty="0" smtClean="0"/>
              <a:t>* Integrating segmentation information from enterprise systems</a:t>
            </a:r>
            <a:endParaRPr lang="en-US" sz="1500" kern="1200" dirty="0"/>
          </a:p>
        </p:txBody>
      </p:sp>
      <p:sp>
        <p:nvSpPr>
          <p:cNvPr id="19" name="Freeform 18"/>
          <p:cNvSpPr/>
          <p:nvPr/>
        </p:nvSpPr>
        <p:spPr>
          <a:xfrm>
            <a:off x="9963771"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solidFill>
                  <a:schemeClr val="tx1">
                    <a:lumMod val="65000"/>
                  </a:schemeClr>
                </a:solidFill>
              </a:rPr>
              <a:t>* Push to sync</a:t>
            </a:r>
            <a:endParaRPr lang="en-US" sz="1500" kern="1200" dirty="0">
              <a:solidFill>
                <a:schemeClr val="tx1">
                  <a:lumMod val="65000"/>
                </a:schemeClr>
              </a:solidFill>
            </a:endParaRPr>
          </a:p>
          <a:p>
            <a:pPr lvl="0" algn="l" defTabSz="666750">
              <a:lnSpc>
                <a:spcPct val="90000"/>
              </a:lnSpc>
              <a:spcBef>
                <a:spcPct val="0"/>
              </a:spcBef>
              <a:spcAft>
                <a:spcPct val="35000"/>
              </a:spcAft>
            </a:pPr>
            <a:r>
              <a:rPr lang="en-US" sz="1500" kern="1200" dirty="0" smtClean="0">
                <a:solidFill>
                  <a:schemeClr val="tx1">
                    <a:lumMod val="65000"/>
                  </a:schemeClr>
                </a:solidFill>
              </a:rPr>
              <a:t>* Secure push</a:t>
            </a:r>
          </a:p>
          <a:p>
            <a:pPr defTabSz="666750">
              <a:lnSpc>
                <a:spcPct val="90000"/>
              </a:lnSpc>
              <a:spcBef>
                <a:spcPct val="0"/>
              </a:spcBef>
              <a:spcAft>
                <a:spcPct val="35000"/>
              </a:spcAft>
            </a:pPr>
            <a:r>
              <a:rPr lang="en-US" sz="1500" dirty="0">
                <a:solidFill>
                  <a:schemeClr val="tx1">
                    <a:lumMod val="65000"/>
                  </a:schemeClr>
                </a:solidFill>
              </a:rPr>
              <a:t>* Feedback-driven </a:t>
            </a:r>
            <a:r>
              <a:rPr lang="en-US" sz="1500" dirty="0" smtClean="0">
                <a:solidFill>
                  <a:schemeClr val="tx1">
                    <a:lumMod val="65000"/>
                  </a:schemeClr>
                </a:solidFill>
              </a:rPr>
              <a:t>segmentation</a:t>
            </a:r>
            <a:endParaRPr lang="en-US" sz="1500" dirty="0">
              <a:solidFill>
                <a:schemeClr val="tx1">
                  <a:lumMod val="65000"/>
                </a:schemeClr>
              </a:solidFill>
            </a:endParaRPr>
          </a:p>
        </p:txBody>
      </p:sp>
      <p:grpSp>
        <p:nvGrpSpPr>
          <p:cNvPr id="21" name="Group 20"/>
          <p:cNvGrpSpPr/>
          <p:nvPr/>
        </p:nvGrpSpPr>
        <p:grpSpPr>
          <a:xfrm>
            <a:off x="428458" y="1820862"/>
            <a:ext cx="11503357" cy="665254"/>
            <a:chOff x="428458" y="1820862"/>
            <a:chExt cx="11503357" cy="665254"/>
          </a:xfrm>
        </p:grpSpPr>
        <p:sp>
          <p:nvSpPr>
            <p:cNvPr id="3" name="Oval 2"/>
            <p:cNvSpPr/>
            <p:nvPr/>
          </p:nvSpPr>
          <p:spPr>
            <a:xfrm>
              <a:off x="428458"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Chord 3"/>
            <p:cNvSpPr/>
            <p:nvPr/>
          </p:nvSpPr>
          <p:spPr>
            <a:xfrm>
              <a:off x="494983" y="1887387"/>
              <a:ext cx="532203" cy="532203"/>
            </a:xfrm>
            <a:prstGeom prst="chord">
              <a:avLst>
                <a:gd name="adj1" fmla="val 1800000"/>
                <a:gd name="adj2" fmla="val 90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7"/>
            <p:cNvSpPr/>
            <p:nvPr/>
          </p:nvSpPr>
          <p:spPr>
            <a:xfrm>
              <a:off x="1232307"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Evaluating</a:t>
              </a:r>
              <a:endParaRPr lang="en-US" sz="3100" kern="1200" dirty="0"/>
            </a:p>
          </p:txBody>
        </p:sp>
        <p:sp>
          <p:nvSpPr>
            <p:cNvPr id="9" name="Oval 8"/>
            <p:cNvSpPr/>
            <p:nvPr/>
          </p:nvSpPr>
          <p:spPr>
            <a:xfrm>
              <a:off x="3338946"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Chord 9"/>
            <p:cNvSpPr/>
            <p:nvPr/>
          </p:nvSpPr>
          <p:spPr>
            <a:xfrm>
              <a:off x="3405471" y="1887387"/>
              <a:ext cx="532203" cy="532203"/>
            </a:xfrm>
            <a:prstGeom prst="chord">
              <a:avLst>
                <a:gd name="adj1" fmla="val 0"/>
                <a:gd name="adj2" fmla="val 108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4142795"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Basic</a:t>
              </a:r>
              <a:endParaRPr lang="en-US" sz="3100" kern="1200" dirty="0"/>
            </a:p>
          </p:txBody>
        </p:sp>
        <p:sp>
          <p:nvSpPr>
            <p:cNvPr id="13" name="Oval 12"/>
            <p:cNvSpPr/>
            <p:nvPr/>
          </p:nvSpPr>
          <p:spPr>
            <a:xfrm>
              <a:off x="6249434"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Chord 13"/>
            <p:cNvSpPr/>
            <p:nvPr/>
          </p:nvSpPr>
          <p:spPr>
            <a:xfrm>
              <a:off x="6315959" y="1887387"/>
              <a:ext cx="532203" cy="532203"/>
            </a:xfrm>
            <a:prstGeom prst="chord">
              <a:avLst>
                <a:gd name="adj1" fmla="val 19800000"/>
                <a:gd name="adj2" fmla="val 126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15"/>
            <p:cNvSpPr/>
            <p:nvPr/>
          </p:nvSpPr>
          <p:spPr>
            <a:xfrm>
              <a:off x="7053283"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Advanced</a:t>
              </a:r>
              <a:endParaRPr lang="en-US" sz="3100" kern="1200" dirty="0"/>
            </a:p>
          </p:txBody>
        </p:sp>
        <p:sp>
          <p:nvSpPr>
            <p:cNvPr id="17" name="Oval 16"/>
            <p:cNvSpPr/>
            <p:nvPr/>
          </p:nvSpPr>
          <p:spPr>
            <a:xfrm>
              <a:off x="9159922"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Chord 17"/>
            <p:cNvSpPr/>
            <p:nvPr/>
          </p:nvSpPr>
          <p:spPr>
            <a:xfrm>
              <a:off x="9226447" y="1887387"/>
              <a:ext cx="532203" cy="532203"/>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9963771"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Mature</a:t>
              </a:r>
              <a:endParaRPr lang="en-US" sz="3100" kern="1200" dirty="0"/>
            </a:p>
          </p:txBody>
        </p:sp>
      </p:grpSp>
    </p:spTree>
    <p:extLst>
      <p:ext uri="{BB962C8B-B14F-4D97-AF65-F5344CB8AC3E}">
        <p14:creationId xmlns:p14="http://schemas.microsoft.com/office/powerpoint/2010/main" val="303227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Push to Sync</a:t>
            </a:r>
            <a:endParaRPr lang="en-US" dirty="0"/>
          </a:p>
        </p:txBody>
      </p:sp>
      <p:sp>
        <p:nvSpPr>
          <p:cNvPr id="8" name="Text Placeholder 7"/>
          <p:cNvSpPr>
            <a:spLocks noGrp="1"/>
          </p:cNvSpPr>
          <p:nvPr>
            <p:ph type="body" sz="quarter" idx="10"/>
          </p:nvPr>
        </p:nvSpPr>
        <p:spPr>
          <a:xfrm>
            <a:off x="275482" y="1668723"/>
            <a:ext cx="7122276" cy="5352234"/>
          </a:xfrm>
        </p:spPr>
        <p:txBody>
          <a:bodyPr/>
          <a:lstStyle/>
          <a:p>
            <a:pPr marL="0" indent="0">
              <a:buNone/>
            </a:pPr>
            <a:r>
              <a:rPr lang="en-US" dirty="0" smtClean="0">
                <a:solidFill>
                  <a:schemeClr val="tx2"/>
                </a:solidFill>
              </a:rPr>
              <a:t>Updates app state</a:t>
            </a:r>
          </a:p>
          <a:p>
            <a:pPr marL="457112" lvl="1" indent="-457112">
              <a:buFont typeface="+mj-lt"/>
              <a:buAutoNum type="arabicPeriod"/>
            </a:pPr>
            <a:r>
              <a:rPr lang="en-US" sz="1800" dirty="0" smtClean="0"/>
              <a:t>Does not show a message to the user</a:t>
            </a:r>
            <a:endParaRPr lang="en-US" dirty="0" smtClean="0">
              <a:solidFill>
                <a:schemeClr val="accent2"/>
              </a:solidFill>
            </a:endParaRPr>
          </a:p>
          <a:p>
            <a:pPr marL="0" indent="0">
              <a:buNone/>
            </a:pPr>
            <a:r>
              <a:rPr lang="en-US" dirty="0" smtClean="0">
                <a:solidFill>
                  <a:schemeClr val="accent4"/>
                </a:solidFill>
              </a:rPr>
              <a:t>Example: music app</a:t>
            </a:r>
          </a:p>
          <a:p>
            <a:pPr marL="457112" lvl="1" indent="-457112">
              <a:buFont typeface="+mj-lt"/>
              <a:buAutoNum type="arabicPeriod"/>
            </a:pPr>
            <a:r>
              <a:rPr lang="en-US" sz="1800" dirty="0" smtClean="0"/>
              <a:t>User changes playlist on desktop</a:t>
            </a:r>
            <a:endParaRPr lang="en-US" sz="1800" dirty="0"/>
          </a:p>
          <a:p>
            <a:pPr marL="457112" lvl="1" indent="-457112">
              <a:buFont typeface="+mj-lt"/>
              <a:buAutoNum type="arabicPeriod"/>
            </a:pPr>
            <a:r>
              <a:rPr lang="en-US" sz="1800" dirty="0" smtClean="0"/>
              <a:t>Back-end sends a ‘push-to-sync’ notifications to user’s devices</a:t>
            </a:r>
          </a:p>
          <a:p>
            <a:pPr marL="457112" lvl="1" indent="-457112">
              <a:buFont typeface="+mj-lt"/>
              <a:buAutoNum type="arabicPeriod"/>
            </a:pPr>
            <a:r>
              <a:rPr lang="en-US" sz="1800" dirty="0" smtClean="0"/>
              <a:t>Phone receives push and starts downloading new song</a:t>
            </a:r>
          </a:p>
          <a:p>
            <a:pPr marL="457112" lvl="1" indent="-457112">
              <a:buFont typeface="+mj-lt"/>
              <a:buAutoNum type="arabicPeriod"/>
            </a:pPr>
            <a:r>
              <a:rPr lang="en-US" sz="1800" dirty="0" smtClean="0"/>
              <a:t>User finds the new song already on their phone!</a:t>
            </a:r>
            <a:endParaRPr lang="en-US" sz="1800" dirty="0"/>
          </a:p>
          <a:p>
            <a:pPr marL="0" indent="0">
              <a:buNone/>
            </a:pPr>
            <a:r>
              <a:rPr lang="en-US" dirty="0" smtClean="0">
                <a:solidFill>
                  <a:schemeClr val="accent3"/>
                </a:solidFill>
              </a:rPr>
              <a:t>Platform-dependent</a:t>
            </a:r>
          </a:p>
          <a:p>
            <a:pPr marL="0" lvl="1" indent="0">
              <a:buNone/>
            </a:pPr>
            <a:r>
              <a:rPr lang="en-US" sz="1800" dirty="0" smtClean="0"/>
              <a:t>Windows Phone 8.1</a:t>
            </a:r>
          </a:p>
          <a:p>
            <a:pPr marL="0" lvl="1" indent="0">
              <a:buNone/>
            </a:pPr>
            <a:r>
              <a:rPr lang="en-US" sz="1800" dirty="0" smtClean="0"/>
              <a:t>iOS (only since iOS 7)</a:t>
            </a:r>
          </a:p>
          <a:p>
            <a:pPr marL="0" lvl="1" indent="0">
              <a:buNone/>
            </a:pPr>
            <a:r>
              <a:rPr lang="en-US" sz="1800" dirty="0" smtClean="0"/>
              <a:t>Android/Kindle</a:t>
            </a:r>
            <a:endParaRPr lang="en-US" dirty="0"/>
          </a:p>
          <a:p>
            <a:pPr marL="457112" lvl="1" indent="-457112">
              <a:buClr>
                <a:srgbClr val="404040"/>
              </a:buClr>
            </a:pPr>
            <a:endParaRPr lang="en-US" sz="1800" dirty="0">
              <a:gradFill>
                <a:gsLst>
                  <a:gs pos="1250">
                    <a:srgbClr val="404040"/>
                  </a:gs>
                  <a:gs pos="100000">
                    <a:srgbClr val="404040"/>
                  </a:gs>
                </a:gsLst>
                <a:lin ang="5400000" scaled="0"/>
              </a:gradFill>
            </a:endParaRPr>
          </a:p>
          <a:p>
            <a:pPr marL="241300" lvl="1" indent="0">
              <a:buNone/>
            </a:pPr>
            <a:endParaRPr lang="en-US" dirty="0" smtClean="0">
              <a:solidFill>
                <a:schemeClr val="accent3"/>
              </a:solidFill>
            </a:endParaRPr>
          </a:p>
        </p:txBody>
      </p:sp>
      <p:grpSp>
        <p:nvGrpSpPr>
          <p:cNvPr id="47" name="Group 46"/>
          <p:cNvGrpSpPr/>
          <p:nvPr/>
        </p:nvGrpSpPr>
        <p:grpSpPr>
          <a:xfrm>
            <a:off x="7474851" y="2125663"/>
            <a:ext cx="1230069" cy="1234956"/>
            <a:chOff x="6259896" y="3521405"/>
            <a:chExt cx="1230243" cy="1235131"/>
          </a:xfrm>
        </p:grpSpPr>
        <p:sp>
          <p:nvSpPr>
            <p:cNvPr id="2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22" name="TextBox 2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35" name="Rounded Rectangle 6"/>
          <p:cNvSpPr/>
          <p:nvPr/>
        </p:nvSpPr>
        <p:spPr bwMode="auto">
          <a:xfrm>
            <a:off x="10580276" y="4958668"/>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grpSp>
        <p:nvGrpSpPr>
          <p:cNvPr id="25" name="Group 24"/>
          <p:cNvGrpSpPr>
            <a:grpSpLocks noChangeAspect="1"/>
          </p:cNvGrpSpPr>
          <p:nvPr/>
        </p:nvGrpSpPr>
        <p:grpSpPr>
          <a:xfrm>
            <a:off x="7566407" y="4958668"/>
            <a:ext cx="1043352" cy="744111"/>
            <a:chOff x="1919150" y="3044496"/>
            <a:chExt cx="666391" cy="475141"/>
          </a:xfrm>
          <a:solidFill>
            <a:schemeClr val="tx1"/>
          </a:solidFill>
        </p:grpSpPr>
        <p:sp>
          <p:nvSpPr>
            <p:cNvPr id="26"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7"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8" name="Rectangle 27"/>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grpSp>
      <p:cxnSp>
        <p:nvCxnSpPr>
          <p:cNvPr id="29" name="Straight Arrow Connector 28"/>
          <p:cNvCxnSpPr/>
          <p:nvPr/>
        </p:nvCxnSpPr>
        <p:spPr>
          <a:xfrm flipV="1">
            <a:off x="8070365" y="3492369"/>
            <a:ext cx="17717" cy="1334244"/>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673003" y="2503413"/>
            <a:ext cx="1660035"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H="1" flipV="1">
            <a:off x="8778407" y="3406869"/>
            <a:ext cx="1709758" cy="1549941"/>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grpSp>
        <p:nvGrpSpPr>
          <p:cNvPr id="34" name="Group 33"/>
          <p:cNvGrpSpPr/>
          <p:nvPr/>
        </p:nvGrpSpPr>
        <p:grpSpPr>
          <a:xfrm>
            <a:off x="9974561" y="2158280"/>
            <a:ext cx="1761070" cy="1209119"/>
            <a:chOff x="8773626" y="2156700"/>
            <a:chExt cx="1726696" cy="1185519"/>
          </a:xfrm>
          <a:solidFill>
            <a:schemeClr val="bg2"/>
          </a:solidFill>
        </p:grpSpPr>
        <p:grpSp>
          <p:nvGrpSpPr>
            <p:cNvPr id="36" name="Group 35"/>
            <p:cNvGrpSpPr/>
            <p:nvPr/>
          </p:nvGrpSpPr>
          <p:grpSpPr>
            <a:xfrm>
              <a:off x="8773626" y="2156700"/>
              <a:ext cx="1726696" cy="1185519"/>
              <a:chOff x="4879203" y="2324936"/>
              <a:chExt cx="1726696" cy="1185519"/>
            </a:xfrm>
            <a:grpFill/>
          </p:grpSpPr>
          <p:sp>
            <p:nvSpPr>
              <p:cNvPr id="38" name="Rectangle 37"/>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39" name="TextBox 38"/>
              <p:cNvSpPr txBox="1"/>
              <p:nvPr/>
            </p:nvSpPr>
            <p:spPr>
              <a:xfrm>
                <a:off x="4929824" y="3064868"/>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37"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cxnSp>
        <p:nvCxnSpPr>
          <p:cNvPr id="42" name="Straight Arrow Connector 41"/>
          <p:cNvCxnSpPr/>
          <p:nvPr/>
        </p:nvCxnSpPr>
        <p:spPr>
          <a:xfrm>
            <a:off x="10832338" y="3243232"/>
            <a:ext cx="0" cy="1625631"/>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45" name="TextBox 44"/>
          <p:cNvSpPr txBox="1"/>
          <p:nvPr/>
        </p:nvSpPr>
        <p:spPr>
          <a:xfrm rot="2522746">
            <a:off x="8785280" y="3839365"/>
            <a:ext cx="1858408" cy="230191"/>
          </a:xfrm>
          <a:prstGeom prst="rect">
            <a:avLst/>
          </a:prstGeom>
          <a:noFill/>
        </p:spPr>
        <p:txBody>
          <a:bodyPr wrap="none" lIns="124347" tIns="0" rIns="0" bIns="0" rtlCol="0">
            <a:spAutoFit/>
          </a:bodyPr>
          <a:lstStyle/>
          <a:p>
            <a:pPr algn="ctr" defTabSz="932596"/>
            <a:r>
              <a:rPr lang="en-US" sz="1496" dirty="0" smtClean="0">
                <a:solidFill>
                  <a:schemeClr val="accent4"/>
                </a:solidFill>
                <a:latin typeface="Segoe" pitchFamily="34" charset="0"/>
              </a:rPr>
              <a:t>Download new song</a:t>
            </a:r>
            <a:endParaRPr lang="en-US" sz="1496" dirty="0">
              <a:solidFill>
                <a:schemeClr val="accent4"/>
              </a:solidFill>
              <a:latin typeface="Segoe" pitchFamily="34" charset="0"/>
            </a:endParaRPr>
          </a:p>
        </p:txBody>
      </p:sp>
      <p:sp>
        <p:nvSpPr>
          <p:cNvPr id="46" name="TextBox 45"/>
          <p:cNvSpPr txBox="1"/>
          <p:nvPr/>
        </p:nvSpPr>
        <p:spPr>
          <a:xfrm>
            <a:off x="8849392" y="2183554"/>
            <a:ext cx="1226825" cy="230191"/>
          </a:xfrm>
          <a:prstGeom prst="rect">
            <a:avLst/>
          </a:prstGeom>
          <a:noFill/>
        </p:spPr>
        <p:txBody>
          <a:bodyPr wrap="none" lIns="124347" tIns="0" rIns="0" bIns="0" rtlCol="0">
            <a:spAutoFit/>
          </a:bodyPr>
          <a:lstStyle/>
          <a:p>
            <a:pPr algn="ctr" defTabSz="932596"/>
            <a:r>
              <a:rPr lang="en-US" sz="1496" dirty="0" smtClean="0">
                <a:solidFill>
                  <a:schemeClr val="accent5"/>
                </a:solidFill>
                <a:latin typeface="Segoe" pitchFamily="34" charset="0"/>
              </a:rPr>
              <a:t>Push to sync</a:t>
            </a:r>
            <a:endParaRPr lang="en-US" sz="1496" dirty="0">
              <a:solidFill>
                <a:schemeClr val="accent5"/>
              </a:solidFill>
              <a:latin typeface="Segoe" pitchFamily="34" charset="0"/>
            </a:endParaRPr>
          </a:p>
        </p:txBody>
      </p:sp>
      <p:sp>
        <p:nvSpPr>
          <p:cNvPr id="48" name="TextBox 47"/>
          <p:cNvSpPr txBox="1"/>
          <p:nvPr/>
        </p:nvSpPr>
        <p:spPr>
          <a:xfrm>
            <a:off x="8024441" y="4079329"/>
            <a:ext cx="1345447" cy="230191"/>
          </a:xfrm>
          <a:prstGeom prst="rect">
            <a:avLst/>
          </a:prstGeom>
          <a:noFill/>
        </p:spPr>
        <p:txBody>
          <a:bodyPr wrap="none" lIns="124347" tIns="0" rIns="0" bIns="0" rtlCol="0">
            <a:spAutoFit/>
          </a:bodyPr>
          <a:lstStyle/>
          <a:p>
            <a:pPr algn="ctr" defTabSz="932596"/>
            <a:r>
              <a:rPr lang="en-US" sz="1496" dirty="0" smtClean="0">
                <a:solidFill>
                  <a:schemeClr val="accent2"/>
                </a:solidFill>
                <a:latin typeface="Segoe" pitchFamily="34" charset="0"/>
              </a:rPr>
              <a:t>Add new song</a:t>
            </a:r>
            <a:endParaRPr lang="en-US" sz="1496" dirty="0">
              <a:solidFill>
                <a:schemeClr val="accent2"/>
              </a:solidFill>
              <a:latin typeface="Segoe" pitchFamily="34" charset="0"/>
            </a:endParaRPr>
          </a:p>
        </p:txBody>
      </p:sp>
    </p:spTree>
    <p:extLst>
      <p:ext uri="{BB962C8B-B14F-4D97-AF65-F5344CB8AC3E}">
        <p14:creationId xmlns:p14="http://schemas.microsoft.com/office/powerpoint/2010/main" val="1313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p:bldP spid="46"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Rich push &amp; Secure push</a:t>
            </a:r>
            <a:endParaRPr lang="en-US" dirty="0"/>
          </a:p>
        </p:txBody>
      </p:sp>
      <p:sp>
        <p:nvSpPr>
          <p:cNvPr id="8" name="Text Placeholder 7"/>
          <p:cNvSpPr>
            <a:spLocks noGrp="1"/>
          </p:cNvSpPr>
          <p:nvPr>
            <p:ph type="body" sz="quarter" idx="10"/>
          </p:nvPr>
        </p:nvSpPr>
        <p:spPr>
          <a:xfrm>
            <a:off x="275482" y="1668723"/>
            <a:ext cx="7122276" cy="2745367"/>
          </a:xfrm>
        </p:spPr>
        <p:txBody>
          <a:bodyPr/>
          <a:lstStyle/>
          <a:p>
            <a:pPr marL="0" indent="0">
              <a:buNone/>
            </a:pPr>
            <a:r>
              <a:rPr lang="en-US" dirty="0" smtClean="0">
                <a:solidFill>
                  <a:schemeClr val="tx2"/>
                </a:solidFill>
              </a:rPr>
              <a:t>Deliver content directly from BE</a:t>
            </a:r>
          </a:p>
          <a:p>
            <a:pPr marL="457112" lvl="1" indent="-457112">
              <a:buFont typeface="+mj-lt"/>
              <a:buAutoNum type="arabicPeriod"/>
            </a:pPr>
            <a:r>
              <a:rPr lang="en-US" sz="1800" dirty="0" smtClean="0"/>
              <a:t>Rich media (images, videos, html, …)</a:t>
            </a:r>
          </a:p>
          <a:p>
            <a:pPr marL="457112" lvl="1" indent="-457112">
              <a:buFont typeface="+mj-lt"/>
              <a:buAutoNum type="arabicPeriod"/>
            </a:pPr>
            <a:r>
              <a:rPr lang="en-US" sz="1800" dirty="0" smtClean="0">
                <a:solidFill>
                  <a:schemeClr val="tx1"/>
                </a:solidFill>
              </a:rPr>
              <a:t>Retrieve the content securely from BE</a:t>
            </a:r>
            <a:endParaRPr lang="en-US" dirty="0" smtClean="0">
              <a:solidFill>
                <a:schemeClr val="tx1"/>
              </a:solidFill>
            </a:endParaRPr>
          </a:p>
          <a:p>
            <a:pPr marL="0" indent="0">
              <a:buNone/>
            </a:pPr>
            <a:r>
              <a:rPr lang="en-US" dirty="0" smtClean="0">
                <a:solidFill>
                  <a:schemeClr val="accent3"/>
                </a:solidFill>
              </a:rPr>
              <a:t>Note</a:t>
            </a:r>
          </a:p>
          <a:p>
            <a:pPr marL="0" lvl="1" indent="0">
              <a:buNone/>
            </a:pPr>
            <a:r>
              <a:rPr lang="en-US" sz="1800" dirty="0" smtClean="0"/>
              <a:t>Same platform differences as push to sync</a:t>
            </a:r>
            <a:endParaRPr lang="en-US" dirty="0">
              <a:solidFill>
                <a:schemeClr val="accent3"/>
              </a:solidFill>
            </a:endParaRPr>
          </a:p>
          <a:p>
            <a:pPr marL="0" lvl="1" indent="0">
              <a:buNone/>
            </a:pPr>
            <a:r>
              <a:rPr lang="en-US" sz="1800" dirty="0" smtClean="0">
                <a:solidFill>
                  <a:schemeClr val="tx1"/>
                </a:solidFill>
              </a:rPr>
              <a:t>Secure push has to use a long lived </a:t>
            </a:r>
            <a:r>
              <a:rPr lang="en-US" sz="1800" dirty="0" err="1" smtClean="0">
                <a:solidFill>
                  <a:schemeClr val="tx1"/>
                </a:solidFill>
              </a:rPr>
              <a:t>auth</a:t>
            </a:r>
            <a:r>
              <a:rPr lang="en-US" sz="1800" dirty="0" smtClean="0">
                <a:solidFill>
                  <a:schemeClr val="tx1"/>
                </a:solidFill>
              </a:rPr>
              <a:t> token on app</a:t>
            </a:r>
          </a:p>
        </p:txBody>
      </p:sp>
      <p:grpSp>
        <p:nvGrpSpPr>
          <p:cNvPr id="47" name="Group 46"/>
          <p:cNvGrpSpPr/>
          <p:nvPr/>
        </p:nvGrpSpPr>
        <p:grpSpPr>
          <a:xfrm>
            <a:off x="7474851" y="2125663"/>
            <a:ext cx="1230069" cy="1234956"/>
            <a:chOff x="6259896" y="3521405"/>
            <a:chExt cx="1230243" cy="1235131"/>
          </a:xfrm>
        </p:grpSpPr>
        <p:sp>
          <p:nvSpPr>
            <p:cNvPr id="2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22" name="TextBox 2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35" name="Rounded Rectangle 6"/>
          <p:cNvSpPr/>
          <p:nvPr/>
        </p:nvSpPr>
        <p:spPr bwMode="auto">
          <a:xfrm>
            <a:off x="10580276" y="4958668"/>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cxnSp>
        <p:nvCxnSpPr>
          <p:cNvPr id="30" name="Straight Arrow Connector 29"/>
          <p:cNvCxnSpPr/>
          <p:nvPr/>
        </p:nvCxnSpPr>
        <p:spPr>
          <a:xfrm>
            <a:off x="8673003" y="2503413"/>
            <a:ext cx="1660035"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H="1" flipV="1">
            <a:off x="8778407" y="3406869"/>
            <a:ext cx="1709758" cy="1549941"/>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grpSp>
        <p:nvGrpSpPr>
          <p:cNvPr id="34" name="Group 33"/>
          <p:cNvGrpSpPr/>
          <p:nvPr/>
        </p:nvGrpSpPr>
        <p:grpSpPr>
          <a:xfrm>
            <a:off x="9974561" y="2158280"/>
            <a:ext cx="1761070" cy="1209119"/>
            <a:chOff x="8773626" y="2156700"/>
            <a:chExt cx="1726696" cy="1185519"/>
          </a:xfrm>
          <a:solidFill>
            <a:schemeClr val="bg2"/>
          </a:solidFill>
        </p:grpSpPr>
        <p:grpSp>
          <p:nvGrpSpPr>
            <p:cNvPr id="36" name="Group 35"/>
            <p:cNvGrpSpPr/>
            <p:nvPr/>
          </p:nvGrpSpPr>
          <p:grpSpPr>
            <a:xfrm>
              <a:off x="8773626" y="2156700"/>
              <a:ext cx="1726696" cy="1185519"/>
              <a:chOff x="4879203" y="2324936"/>
              <a:chExt cx="1726696" cy="1185519"/>
            </a:xfrm>
            <a:grpFill/>
          </p:grpSpPr>
          <p:sp>
            <p:nvSpPr>
              <p:cNvPr id="38" name="Rectangle 37"/>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39" name="TextBox 38"/>
              <p:cNvSpPr txBox="1"/>
              <p:nvPr/>
            </p:nvSpPr>
            <p:spPr>
              <a:xfrm>
                <a:off x="4929824" y="3064868"/>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37"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cxnSp>
        <p:nvCxnSpPr>
          <p:cNvPr id="42" name="Straight Arrow Connector 41"/>
          <p:cNvCxnSpPr/>
          <p:nvPr/>
        </p:nvCxnSpPr>
        <p:spPr>
          <a:xfrm>
            <a:off x="10832338" y="3243232"/>
            <a:ext cx="0" cy="1625631"/>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rot="2522746">
            <a:off x="8725970" y="3839365"/>
            <a:ext cx="1977030" cy="230191"/>
          </a:xfrm>
          <a:prstGeom prst="rect">
            <a:avLst/>
          </a:prstGeom>
          <a:noFill/>
        </p:spPr>
        <p:txBody>
          <a:bodyPr wrap="none" lIns="124347" tIns="0" rIns="0" bIns="0" rtlCol="0">
            <a:spAutoFit/>
          </a:bodyPr>
          <a:lstStyle/>
          <a:p>
            <a:pPr algn="ctr" defTabSz="932596"/>
            <a:r>
              <a:rPr lang="en-US" sz="1496" dirty="0" smtClean="0">
                <a:solidFill>
                  <a:schemeClr val="accent4"/>
                </a:solidFill>
                <a:latin typeface="Segoe" pitchFamily="34" charset="0"/>
              </a:rPr>
              <a:t>Download media/</a:t>
            </a:r>
            <a:r>
              <a:rPr lang="en-US" sz="1496" dirty="0" err="1" smtClean="0">
                <a:solidFill>
                  <a:schemeClr val="accent4"/>
                </a:solidFill>
                <a:latin typeface="Segoe" pitchFamily="34" charset="0"/>
              </a:rPr>
              <a:t>msg</a:t>
            </a:r>
            <a:endParaRPr lang="en-US" sz="1496" dirty="0">
              <a:solidFill>
                <a:schemeClr val="accent4"/>
              </a:solidFill>
              <a:latin typeface="Segoe" pitchFamily="34" charset="0"/>
            </a:endParaRPr>
          </a:p>
        </p:txBody>
      </p:sp>
      <p:sp>
        <p:nvSpPr>
          <p:cNvPr id="24" name="TextBox 23"/>
          <p:cNvSpPr txBox="1"/>
          <p:nvPr/>
        </p:nvSpPr>
        <p:spPr>
          <a:xfrm>
            <a:off x="8685225" y="1979207"/>
            <a:ext cx="1635590" cy="460382"/>
          </a:xfrm>
          <a:prstGeom prst="rect">
            <a:avLst/>
          </a:prstGeom>
          <a:noFill/>
        </p:spPr>
        <p:txBody>
          <a:bodyPr wrap="none" lIns="124347" tIns="0" rIns="0" bIns="0" rtlCol="0">
            <a:spAutoFit/>
          </a:bodyPr>
          <a:lstStyle/>
          <a:p>
            <a:pPr algn="ctr" defTabSz="932596"/>
            <a:r>
              <a:rPr lang="en-US" sz="1496" dirty="0" smtClean="0">
                <a:solidFill>
                  <a:schemeClr val="accent5"/>
                </a:solidFill>
                <a:latin typeface="Segoe" pitchFamily="34" charset="0"/>
              </a:rPr>
              <a:t>Push to sync</a:t>
            </a:r>
          </a:p>
          <a:p>
            <a:pPr algn="ctr" defTabSz="932596"/>
            <a:r>
              <a:rPr lang="en-US" sz="1496" dirty="0" smtClean="0">
                <a:solidFill>
                  <a:schemeClr val="accent5"/>
                </a:solidFill>
                <a:latin typeface="Segoe" pitchFamily="34" charset="0"/>
              </a:rPr>
              <a:t>(no sensitive info)</a:t>
            </a:r>
            <a:endParaRPr lang="en-US" sz="1496" dirty="0">
              <a:solidFill>
                <a:schemeClr val="accent5"/>
              </a:solidFill>
              <a:latin typeface="Segoe" pitchFamily="34" charset="0"/>
            </a:endParaRPr>
          </a:p>
        </p:txBody>
      </p:sp>
    </p:spTree>
    <p:extLst>
      <p:ext uri="{BB962C8B-B14F-4D97-AF65-F5344CB8AC3E}">
        <p14:creationId xmlns:p14="http://schemas.microsoft.com/office/powerpoint/2010/main" val="245737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Pulling it all together - Retargeting</a:t>
            </a:r>
            <a:endParaRPr lang="en-US" dirty="0"/>
          </a:p>
        </p:txBody>
      </p:sp>
      <p:sp>
        <p:nvSpPr>
          <p:cNvPr id="8" name="Text Placeholder 7"/>
          <p:cNvSpPr>
            <a:spLocks noGrp="1"/>
          </p:cNvSpPr>
          <p:nvPr>
            <p:ph type="body" sz="quarter" idx="10"/>
          </p:nvPr>
        </p:nvSpPr>
        <p:spPr>
          <a:xfrm>
            <a:off x="275482" y="1668723"/>
            <a:ext cx="7122276" cy="4835170"/>
          </a:xfrm>
        </p:spPr>
        <p:txBody>
          <a:bodyPr/>
          <a:lstStyle/>
          <a:p>
            <a:pPr marL="0" indent="0">
              <a:buNone/>
            </a:pPr>
            <a:r>
              <a:rPr lang="en-US" dirty="0" smtClean="0">
                <a:solidFill>
                  <a:schemeClr val="tx2"/>
                </a:solidFill>
              </a:rPr>
              <a:t>Send a targeted coupon</a:t>
            </a:r>
          </a:p>
          <a:p>
            <a:pPr marL="457112" lvl="1" indent="-457112">
              <a:buFont typeface="+mj-lt"/>
              <a:buAutoNum type="arabicPeriod"/>
            </a:pPr>
            <a:r>
              <a:rPr lang="en-US" sz="1800" dirty="0" smtClean="0"/>
              <a:t>Use tags for user preferences, location, system properties, </a:t>
            </a:r>
            <a:r>
              <a:rPr lang="en-US" sz="1800" dirty="0" err="1" smtClean="0"/>
              <a:t>timezone</a:t>
            </a:r>
            <a:r>
              <a:rPr lang="en-US" sz="1800" dirty="0" smtClean="0"/>
              <a:t>, …</a:t>
            </a:r>
          </a:p>
          <a:p>
            <a:pPr marL="457112" lvl="1" indent="-457112">
              <a:buFont typeface="+mj-lt"/>
              <a:buAutoNum type="arabicPeriod"/>
            </a:pPr>
            <a:r>
              <a:rPr lang="en-US" sz="1800" dirty="0" smtClean="0"/>
              <a:t>Target with tag expressions</a:t>
            </a:r>
            <a:endParaRPr lang="en-US" dirty="0" smtClean="0">
              <a:solidFill>
                <a:schemeClr val="accent2"/>
              </a:solidFill>
            </a:endParaRPr>
          </a:p>
          <a:p>
            <a:pPr marL="0" indent="0">
              <a:buNone/>
            </a:pPr>
            <a:r>
              <a:rPr lang="en-US" dirty="0" smtClean="0">
                <a:solidFill>
                  <a:schemeClr val="accent4"/>
                </a:solidFill>
              </a:rPr>
              <a:t>Push UX &amp; feedback</a:t>
            </a:r>
          </a:p>
          <a:p>
            <a:pPr marL="457112" lvl="1" indent="-457112">
              <a:buFont typeface="+mj-lt"/>
              <a:buAutoNum type="arabicPeriod"/>
            </a:pPr>
            <a:r>
              <a:rPr lang="en-US" sz="1800" dirty="0" smtClean="0"/>
              <a:t>Use Rich push &amp; push to sync to provide best UX</a:t>
            </a:r>
          </a:p>
          <a:p>
            <a:pPr marL="457112" lvl="1" indent="-457112">
              <a:buFont typeface="+mj-lt"/>
              <a:buAutoNum type="arabicPeriod"/>
            </a:pPr>
            <a:r>
              <a:rPr lang="en-US" sz="1800" dirty="0" smtClean="0"/>
              <a:t>Contextually report to your app back-end</a:t>
            </a:r>
            <a:br>
              <a:rPr lang="en-US" sz="1800" dirty="0" smtClean="0"/>
            </a:br>
            <a:r>
              <a:rPr lang="en-US" sz="1800" dirty="0" smtClean="0"/>
              <a:t>(who tapped, who visited the page, who received it)</a:t>
            </a:r>
            <a:endParaRPr lang="en-US" sz="1800" dirty="0"/>
          </a:p>
          <a:p>
            <a:pPr marL="0" indent="0">
              <a:buNone/>
            </a:pPr>
            <a:r>
              <a:rPr lang="en-US" dirty="0" smtClean="0">
                <a:solidFill>
                  <a:schemeClr val="accent3"/>
                </a:solidFill>
              </a:rPr>
              <a:t>Retarget</a:t>
            </a:r>
          </a:p>
          <a:p>
            <a:pPr marL="457112" lvl="1" indent="-457112">
              <a:buFont typeface="+mj-lt"/>
              <a:buAutoNum type="arabicPeriod"/>
            </a:pPr>
            <a:r>
              <a:rPr lang="en-US" sz="1800" dirty="0" smtClean="0"/>
              <a:t>(perform analysis on user data)</a:t>
            </a:r>
          </a:p>
          <a:p>
            <a:pPr marL="457112" lvl="1" indent="-457112">
              <a:buFont typeface="+mj-lt"/>
              <a:buAutoNum type="arabicPeriod"/>
            </a:pPr>
            <a:r>
              <a:rPr lang="en-US" sz="1800" dirty="0" smtClean="0"/>
              <a:t>Update tags from your back-end with the new information</a:t>
            </a:r>
          </a:p>
          <a:p>
            <a:pPr marL="457112" lvl="1" indent="-457112">
              <a:buFont typeface="+mj-lt"/>
              <a:buAutoNum type="arabicPeriod"/>
            </a:pPr>
            <a:r>
              <a:rPr lang="en-US" sz="1800" dirty="0" smtClean="0"/>
              <a:t>Send alternative offer to users that did not participate</a:t>
            </a:r>
            <a:endParaRPr lang="en-US" dirty="0" smtClean="0"/>
          </a:p>
        </p:txBody>
      </p:sp>
      <p:grpSp>
        <p:nvGrpSpPr>
          <p:cNvPr id="10" name="Group 9"/>
          <p:cNvGrpSpPr/>
          <p:nvPr/>
        </p:nvGrpSpPr>
        <p:grpSpPr>
          <a:xfrm>
            <a:off x="7177873" y="2110079"/>
            <a:ext cx="1230069" cy="1234956"/>
            <a:chOff x="6259896" y="3521405"/>
            <a:chExt cx="1230243" cy="1235131"/>
          </a:xfrm>
        </p:grpSpPr>
        <p:sp>
          <p:nvSpPr>
            <p:cNvPr id="1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12" name="TextBox 1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sp>
        <p:nvSpPr>
          <p:cNvPr id="13" name="Rounded Rectangle 6"/>
          <p:cNvSpPr/>
          <p:nvPr/>
        </p:nvSpPr>
        <p:spPr bwMode="auto">
          <a:xfrm>
            <a:off x="10637836" y="5021576"/>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cxnSp>
        <p:nvCxnSpPr>
          <p:cNvPr id="14" name="Straight Arrow Connector 13"/>
          <p:cNvCxnSpPr/>
          <p:nvPr/>
        </p:nvCxnSpPr>
        <p:spPr>
          <a:xfrm>
            <a:off x="8463448" y="2325131"/>
            <a:ext cx="1824571" cy="0"/>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flipV="1">
            <a:off x="8514461" y="3530695"/>
            <a:ext cx="1879468" cy="1717327"/>
          </a:xfrm>
          <a:prstGeom prst="straightConnector1">
            <a:avLst/>
          </a:prstGeom>
          <a:ln w="38100">
            <a:solidFill>
              <a:schemeClr val="accent2">
                <a:alpha val="50000"/>
              </a:schemeClr>
            </a:solidFill>
            <a:headEnd type="none"/>
            <a:tailEnd type="triangle"/>
          </a:ln>
        </p:spPr>
        <p:style>
          <a:lnRef idx="3">
            <a:schemeClr val="dk1"/>
          </a:lnRef>
          <a:fillRef idx="0">
            <a:schemeClr val="dk1"/>
          </a:fillRef>
          <a:effectRef idx="2">
            <a:schemeClr val="dk1"/>
          </a:effectRef>
          <a:fontRef idx="minor">
            <a:schemeClr val="tx1"/>
          </a:fontRef>
        </p:style>
      </p:cxnSp>
      <p:grpSp>
        <p:nvGrpSpPr>
          <p:cNvPr id="16" name="Group 15"/>
          <p:cNvGrpSpPr/>
          <p:nvPr/>
        </p:nvGrpSpPr>
        <p:grpSpPr>
          <a:xfrm>
            <a:off x="9974561" y="2158280"/>
            <a:ext cx="1761070" cy="1209119"/>
            <a:chOff x="8773626" y="2156700"/>
            <a:chExt cx="1726696" cy="1185519"/>
          </a:xfrm>
          <a:solidFill>
            <a:schemeClr val="bg2"/>
          </a:solidFill>
        </p:grpSpPr>
        <p:grpSp>
          <p:nvGrpSpPr>
            <p:cNvPr id="17" name="Group 16"/>
            <p:cNvGrpSpPr/>
            <p:nvPr/>
          </p:nvGrpSpPr>
          <p:grpSpPr>
            <a:xfrm>
              <a:off x="8773626" y="2156700"/>
              <a:ext cx="1726696" cy="1185519"/>
              <a:chOff x="4879203" y="2324936"/>
              <a:chExt cx="1726696" cy="1185519"/>
            </a:xfrm>
            <a:grpFill/>
          </p:grpSpPr>
          <p:sp>
            <p:nvSpPr>
              <p:cNvPr id="19" name="Rectangle 18"/>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289" fontAlgn="base">
                  <a:spcBef>
                    <a:spcPct val="0"/>
                  </a:spcBef>
                  <a:spcAft>
                    <a:spcPct val="0"/>
                  </a:spcAft>
                </a:pPr>
                <a:endParaRPr lang="en-US" sz="1496" dirty="0">
                  <a:solidFill>
                    <a:prstClr val="white"/>
                  </a:solidFill>
                </a:endParaRPr>
              </a:p>
            </p:txBody>
          </p:sp>
          <p:sp>
            <p:nvSpPr>
              <p:cNvPr id="20" name="TextBox 19"/>
              <p:cNvSpPr txBox="1"/>
              <p:nvPr/>
            </p:nvSpPr>
            <p:spPr>
              <a:xfrm>
                <a:off x="4929824" y="3064868"/>
                <a:ext cx="1454353" cy="225698"/>
              </a:xfrm>
              <a:prstGeom prst="rect">
                <a:avLst/>
              </a:prstGeom>
              <a:noFill/>
            </p:spPr>
            <p:txBody>
              <a:bodyPr wrap="none" lIns="124347" tIns="0" rIns="0" bIns="0" rtlCol="0">
                <a:spAutoFit/>
              </a:bodyPr>
              <a:lstStyle/>
              <a:p>
                <a:pPr algn="ctr" defTabSz="932596"/>
                <a:r>
                  <a:rPr lang="en-US" sz="1496" dirty="0" smtClean="0">
                    <a:latin typeface="Segoe" pitchFamily="34" charset="0"/>
                  </a:rPr>
                  <a:t>Notification </a:t>
                </a:r>
                <a:r>
                  <a:rPr lang="en-US" sz="1496" dirty="0">
                    <a:latin typeface="Segoe" pitchFamily="34" charset="0"/>
                  </a:rPr>
                  <a:t>Hub</a:t>
                </a:r>
              </a:p>
            </p:txBody>
          </p:sp>
        </p:grpSp>
        <p:sp>
          <p:nvSpPr>
            <p:cNvPr id="18"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47" tIns="62174" rIns="124347" bIns="62174" numCol="1" anchor="t" anchorCtr="0" compatLnSpc="1">
              <a:prstTxWarp prst="textNoShape">
                <a:avLst/>
              </a:prstTxWarp>
            </a:bodyPr>
            <a:lstStyle/>
            <a:p>
              <a:pPr defTabSz="932596"/>
              <a:endParaRPr lang="en-US" sz="1904">
                <a:solidFill>
                  <a:prstClr val="white"/>
                </a:solidFill>
              </a:endParaRPr>
            </a:p>
          </p:txBody>
        </p:sp>
      </p:grpSp>
      <p:cxnSp>
        <p:nvCxnSpPr>
          <p:cNvPr id="23" name="Straight Arrow Connector 22"/>
          <p:cNvCxnSpPr/>
          <p:nvPr/>
        </p:nvCxnSpPr>
        <p:spPr>
          <a:xfrm>
            <a:off x="10942637" y="3269539"/>
            <a:ext cx="0" cy="1625631"/>
          </a:xfrm>
          <a:prstGeom prst="straightConnector1">
            <a:avLst/>
          </a:prstGeom>
          <a:ln w="38100">
            <a:solidFill>
              <a:schemeClr val="accent5">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8540624" y="1994984"/>
            <a:ext cx="1536205" cy="230191"/>
          </a:xfrm>
          <a:prstGeom prst="rect">
            <a:avLst/>
          </a:prstGeom>
          <a:noFill/>
        </p:spPr>
        <p:txBody>
          <a:bodyPr wrap="none" lIns="124347" tIns="0" rIns="0" bIns="0" rtlCol="0">
            <a:spAutoFit/>
          </a:bodyPr>
          <a:lstStyle/>
          <a:p>
            <a:pPr algn="ctr" defTabSz="932596"/>
            <a:r>
              <a:rPr lang="en-US" sz="1496" dirty="0" smtClean="0">
                <a:solidFill>
                  <a:schemeClr val="accent5"/>
                </a:solidFill>
                <a:latin typeface="Segoe" pitchFamily="34" charset="0"/>
              </a:rPr>
              <a:t>Loc:SF &amp;&amp; Food</a:t>
            </a:r>
            <a:endParaRPr lang="en-US" sz="1496" dirty="0">
              <a:solidFill>
                <a:schemeClr val="accent5"/>
              </a:solidFill>
              <a:latin typeface="Segoe" pitchFamily="34" charset="0"/>
            </a:endParaRPr>
          </a:p>
        </p:txBody>
      </p:sp>
      <p:sp>
        <p:nvSpPr>
          <p:cNvPr id="26" name="TextBox 25"/>
          <p:cNvSpPr txBox="1"/>
          <p:nvPr/>
        </p:nvSpPr>
        <p:spPr>
          <a:xfrm rot="2481331">
            <a:off x="8722909" y="4133753"/>
            <a:ext cx="1752610" cy="230191"/>
          </a:xfrm>
          <a:prstGeom prst="rect">
            <a:avLst/>
          </a:prstGeom>
          <a:noFill/>
        </p:spPr>
        <p:txBody>
          <a:bodyPr wrap="none" lIns="124347" tIns="0" rIns="0" bIns="0" rtlCol="0">
            <a:spAutoFit/>
          </a:bodyPr>
          <a:lstStyle/>
          <a:p>
            <a:pPr algn="ctr" defTabSz="932596"/>
            <a:r>
              <a:rPr lang="en-US" sz="1496" dirty="0" smtClean="0">
                <a:solidFill>
                  <a:schemeClr val="accent2"/>
                </a:solidFill>
                <a:latin typeface="Segoe" pitchFamily="34" charset="0"/>
              </a:rPr>
              <a:t>Report push usage</a:t>
            </a:r>
            <a:endParaRPr lang="en-US" sz="1496" dirty="0">
              <a:solidFill>
                <a:schemeClr val="accent2"/>
              </a:solidFill>
              <a:latin typeface="Segoe" pitchFamily="34" charset="0"/>
            </a:endParaRPr>
          </a:p>
        </p:txBody>
      </p:sp>
      <p:cxnSp>
        <p:nvCxnSpPr>
          <p:cNvPr id="27" name="Straight Arrow Connector 26"/>
          <p:cNvCxnSpPr/>
          <p:nvPr/>
        </p:nvCxnSpPr>
        <p:spPr>
          <a:xfrm>
            <a:off x="8463448" y="2655813"/>
            <a:ext cx="1869589" cy="0"/>
          </a:xfrm>
          <a:prstGeom prst="straightConnector1">
            <a:avLst/>
          </a:prstGeom>
          <a:ln w="38100">
            <a:solidFill>
              <a:schemeClr val="accent4">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a:off x="8463448" y="2852252"/>
            <a:ext cx="1589401" cy="16640"/>
          </a:xfrm>
          <a:prstGeom prst="straightConnector1">
            <a:avLst/>
          </a:prstGeom>
          <a:ln w="38100">
            <a:solidFill>
              <a:schemeClr val="accent3">
                <a:alpha val="50000"/>
              </a:schemeClr>
            </a:solidFill>
            <a:headEnd type="none"/>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10767842" y="3269539"/>
            <a:ext cx="0" cy="1625631"/>
          </a:xfrm>
          <a:prstGeom prst="straightConnector1">
            <a:avLst/>
          </a:prstGeom>
          <a:ln w="38100">
            <a:solidFill>
              <a:schemeClr val="accent3">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8607900" y="2402972"/>
            <a:ext cx="1162705" cy="230191"/>
          </a:xfrm>
          <a:prstGeom prst="rect">
            <a:avLst/>
          </a:prstGeom>
          <a:noFill/>
        </p:spPr>
        <p:txBody>
          <a:bodyPr wrap="none" lIns="124347" tIns="0" rIns="0" bIns="0" rtlCol="0">
            <a:spAutoFit/>
          </a:bodyPr>
          <a:lstStyle/>
          <a:p>
            <a:pPr algn="ctr" defTabSz="932596"/>
            <a:r>
              <a:rPr lang="en-US" sz="1496" dirty="0" smtClean="0">
                <a:solidFill>
                  <a:schemeClr val="accent4"/>
                </a:solidFill>
                <a:latin typeface="Segoe" pitchFamily="34" charset="0"/>
              </a:rPr>
              <a:t>Update tags</a:t>
            </a:r>
            <a:endParaRPr lang="en-US" sz="1496" dirty="0">
              <a:solidFill>
                <a:schemeClr val="accent4"/>
              </a:solidFill>
              <a:latin typeface="Segoe" pitchFamily="34" charset="0"/>
            </a:endParaRPr>
          </a:p>
        </p:txBody>
      </p:sp>
      <p:sp>
        <p:nvSpPr>
          <p:cNvPr id="31" name="TextBox 30"/>
          <p:cNvSpPr txBox="1"/>
          <p:nvPr/>
        </p:nvSpPr>
        <p:spPr>
          <a:xfrm>
            <a:off x="8421150" y="2922789"/>
            <a:ext cx="1536204" cy="460382"/>
          </a:xfrm>
          <a:prstGeom prst="rect">
            <a:avLst/>
          </a:prstGeom>
          <a:noFill/>
        </p:spPr>
        <p:txBody>
          <a:bodyPr wrap="none" lIns="124347" tIns="0" rIns="0" bIns="0" rtlCol="0">
            <a:spAutoFit/>
          </a:bodyPr>
          <a:lstStyle/>
          <a:p>
            <a:pPr algn="ctr" defTabSz="932596"/>
            <a:r>
              <a:rPr lang="en-US" sz="1496" dirty="0" smtClean="0">
                <a:solidFill>
                  <a:schemeClr val="accent3"/>
                </a:solidFill>
                <a:latin typeface="Segoe" pitchFamily="34" charset="0"/>
              </a:rPr>
              <a:t>Loc:SF &amp;&amp; Food</a:t>
            </a:r>
          </a:p>
          <a:p>
            <a:pPr algn="ctr" defTabSz="932596"/>
            <a:r>
              <a:rPr lang="en-US" sz="1496" dirty="0" smtClean="0">
                <a:solidFill>
                  <a:schemeClr val="accent3"/>
                </a:solidFill>
                <a:latin typeface="Segoe" pitchFamily="34" charset="0"/>
              </a:rPr>
              <a:t>&amp;&amp; !tapped</a:t>
            </a:r>
            <a:endParaRPr lang="en-US" sz="1496" dirty="0">
              <a:solidFill>
                <a:schemeClr val="accent3"/>
              </a:solidFill>
              <a:latin typeface="Segoe" pitchFamily="34" charset="0"/>
            </a:endParaRPr>
          </a:p>
        </p:txBody>
      </p:sp>
      <p:grpSp>
        <p:nvGrpSpPr>
          <p:cNvPr id="33" name="Group 32"/>
          <p:cNvGrpSpPr/>
          <p:nvPr/>
        </p:nvGrpSpPr>
        <p:grpSpPr>
          <a:xfrm>
            <a:off x="7184325" y="4794200"/>
            <a:ext cx="1230069" cy="1360719"/>
            <a:chOff x="7294420" y="4708832"/>
            <a:chExt cx="1230069" cy="1360719"/>
          </a:xfrm>
          <a:solidFill>
            <a:schemeClr val="bg2"/>
          </a:solidFill>
        </p:grpSpPr>
        <p:pic>
          <p:nvPicPr>
            <p:cNvPr id="40" name="Picture 5" descr="\\MAGNUM\Projects\Microsoft\Cloud Power FY12\Design\ICONS_PNG\Productivity.png"/>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a:stretch>
              <a:fillRect/>
            </a:stretch>
          </p:blipFill>
          <p:spPr bwMode="auto">
            <a:xfrm>
              <a:off x="7356261" y="4708832"/>
              <a:ext cx="1004304" cy="1004304"/>
            </a:xfrm>
            <a:prstGeom prst="rect">
              <a:avLst/>
            </a:prstGeom>
            <a:grpFill/>
          </p:spPr>
        </p:pic>
        <p:sp>
          <p:nvSpPr>
            <p:cNvPr id="41" name="TextBox 40"/>
            <p:cNvSpPr txBox="1"/>
            <p:nvPr/>
          </p:nvSpPr>
          <p:spPr>
            <a:xfrm>
              <a:off x="7294420" y="5609169"/>
              <a:ext cx="1230069" cy="460382"/>
            </a:xfrm>
            <a:prstGeom prst="rect">
              <a:avLst/>
            </a:prstGeom>
            <a:grpFill/>
          </p:spPr>
          <p:txBody>
            <a:bodyPr wrap="square" lIns="0" tIns="0" rIns="0" bIns="0" rtlCol="0">
              <a:spAutoFit/>
            </a:bodyPr>
            <a:lstStyle/>
            <a:p>
              <a:pPr algn="ctr" defTabSz="932417"/>
              <a:r>
                <a:rPr lang="en-US" sz="1496" dirty="0" smtClean="0">
                  <a:latin typeface="Segoe" pitchFamily="34" charset="0"/>
                </a:rPr>
                <a:t>CRM/DMP system</a:t>
              </a:r>
              <a:endParaRPr lang="en-US" sz="1496" dirty="0">
                <a:latin typeface="Segoe" pitchFamily="34" charset="0"/>
              </a:endParaRPr>
            </a:p>
          </p:txBody>
        </p:sp>
      </p:grpSp>
      <p:cxnSp>
        <p:nvCxnSpPr>
          <p:cNvPr id="46" name="Straight Arrow Connector 45"/>
          <p:cNvCxnSpPr/>
          <p:nvPr/>
        </p:nvCxnSpPr>
        <p:spPr>
          <a:xfrm>
            <a:off x="7970837" y="3521882"/>
            <a:ext cx="0" cy="1212408"/>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783510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
                                            <p:txEl>
                                              <p:pRg st="9" end="9"/>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p:bldP spid="26"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p:cNvSpPr/>
          <p:nvPr/>
        </p:nvSpPr>
        <p:spPr bwMode="auto">
          <a:xfrm>
            <a:off x="468018" y="3954463"/>
            <a:ext cx="3845218"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402143" y="3959924"/>
            <a:ext cx="3568694"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8059743" y="2131124"/>
            <a:ext cx="3914811" cy="17799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402143" y="2125663"/>
            <a:ext cx="3568694" cy="17854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Mobile push is everywhere</a:t>
            </a:r>
            <a:endParaRPr lang="en-US" dirty="0"/>
          </a:p>
        </p:txBody>
      </p:sp>
      <p:sp>
        <p:nvSpPr>
          <p:cNvPr id="18" name="TextBox 17"/>
          <p:cNvSpPr txBox="1"/>
          <p:nvPr/>
        </p:nvSpPr>
        <p:spPr>
          <a:xfrm>
            <a:off x="457199" y="3959924"/>
            <a:ext cx="3858145" cy="1148007"/>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Reservation changes, Deals, Back-office</a:t>
            </a:r>
          </a:p>
          <a:p>
            <a:pPr>
              <a:lnSpc>
                <a:spcPct val="90000"/>
              </a:lnSpc>
              <a:spcAft>
                <a:spcPts val="600"/>
              </a:spcAft>
            </a:pPr>
            <a:r>
              <a:rPr lang="en-US" sz="1600" dirty="0" smtClean="0">
                <a:solidFill>
                  <a:schemeClr val="bg2"/>
                </a:solidFill>
              </a:rPr>
              <a:t>Travel/Hospitality/Airlines</a:t>
            </a:r>
          </a:p>
        </p:txBody>
      </p:sp>
      <p:sp>
        <p:nvSpPr>
          <p:cNvPr id="24" name="TextBox 23"/>
          <p:cNvSpPr txBox="1"/>
          <p:nvPr/>
        </p:nvSpPr>
        <p:spPr>
          <a:xfrm>
            <a:off x="4407859" y="2132836"/>
            <a:ext cx="3562978" cy="1148007"/>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SMS replacement, Deals, Back-office</a:t>
            </a:r>
          </a:p>
          <a:p>
            <a:pPr>
              <a:lnSpc>
                <a:spcPct val="90000"/>
              </a:lnSpc>
              <a:spcAft>
                <a:spcPts val="600"/>
              </a:spcAft>
            </a:pPr>
            <a:r>
              <a:rPr lang="en-US" sz="1600" dirty="0" smtClean="0">
                <a:solidFill>
                  <a:schemeClr val="bg2"/>
                </a:solidFill>
              </a:rPr>
              <a:t>Banking/Insurance</a:t>
            </a:r>
          </a:p>
        </p:txBody>
      </p:sp>
      <p:sp>
        <p:nvSpPr>
          <p:cNvPr id="31" name="TextBox 30"/>
          <p:cNvSpPr txBox="1"/>
          <p:nvPr/>
        </p:nvSpPr>
        <p:spPr>
          <a:xfrm>
            <a:off x="4407859" y="3952877"/>
            <a:ext cx="3562978" cy="1224951"/>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Orders, Product UX,</a:t>
            </a:r>
          </a:p>
          <a:p>
            <a:pPr>
              <a:lnSpc>
                <a:spcPct val="90000"/>
              </a:lnSpc>
              <a:spcAft>
                <a:spcPts val="600"/>
              </a:spcAft>
            </a:pPr>
            <a:r>
              <a:rPr lang="en-US" sz="2000" dirty="0" smtClean="0">
                <a:solidFill>
                  <a:schemeClr val="bg1"/>
                </a:solidFill>
              </a:rPr>
              <a:t>Back-office</a:t>
            </a:r>
          </a:p>
          <a:p>
            <a:pPr>
              <a:lnSpc>
                <a:spcPct val="90000"/>
              </a:lnSpc>
              <a:spcAft>
                <a:spcPts val="600"/>
              </a:spcAft>
            </a:pPr>
            <a:r>
              <a:rPr lang="en-US" sz="1600" dirty="0" smtClean="0">
                <a:solidFill>
                  <a:schemeClr val="bg2"/>
                </a:solidFill>
              </a:rPr>
              <a:t>Discrete manufacturing/Auto</a:t>
            </a:r>
          </a:p>
        </p:txBody>
      </p:sp>
      <p:sp>
        <p:nvSpPr>
          <p:cNvPr id="30" name="TextBox 29"/>
          <p:cNvSpPr txBox="1"/>
          <p:nvPr/>
        </p:nvSpPr>
        <p:spPr>
          <a:xfrm>
            <a:off x="8046816" y="2125663"/>
            <a:ext cx="3927737" cy="1224951"/>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Prescriptions, Appointments,</a:t>
            </a:r>
          </a:p>
          <a:p>
            <a:pPr>
              <a:lnSpc>
                <a:spcPct val="90000"/>
              </a:lnSpc>
              <a:spcAft>
                <a:spcPts val="600"/>
              </a:spcAft>
            </a:pPr>
            <a:r>
              <a:rPr lang="en-US" sz="2000" dirty="0" smtClean="0">
                <a:solidFill>
                  <a:schemeClr val="bg1"/>
                </a:solidFill>
              </a:rPr>
              <a:t>LOB (maintenance)</a:t>
            </a:r>
          </a:p>
          <a:p>
            <a:pPr>
              <a:lnSpc>
                <a:spcPct val="90000"/>
              </a:lnSpc>
              <a:spcAft>
                <a:spcPts val="600"/>
              </a:spcAft>
            </a:pPr>
            <a:r>
              <a:rPr lang="en-US" sz="1600" dirty="0" smtClean="0">
                <a:solidFill>
                  <a:schemeClr val="bg2"/>
                </a:solidFill>
              </a:rPr>
              <a:t>Healthcare</a:t>
            </a:r>
          </a:p>
        </p:txBody>
      </p:sp>
      <p:sp>
        <p:nvSpPr>
          <p:cNvPr id="3" name="Rectangle 2"/>
          <p:cNvSpPr/>
          <p:nvPr/>
        </p:nvSpPr>
        <p:spPr bwMode="auto">
          <a:xfrm>
            <a:off x="457199" y="2125663"/>
            <a:ext cx="3856037" cy="17854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57199" y="2147359"/>
            <a:ext cx="384251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Breaking news</a:t>
            </a:r>
          </a:p>
          <a:p>
            <a:pPr>
              <a:lnSpc>
                <a:spcPct val="90000"/>
              </a:lnSpc>
              <a:spcAft>
                <a:spcPts val="600"/>
              </a:spcAft>
            </a:pPr>
            <a:r>
              <a:rPr lang="en-US" sz="1600" dirty="0" smtClean="0">
                <a:solidFill>
                  <a:schemeClr val="bg2"/>
                </a:solidFill>
              </a:rPr>
              <a:t>News/Media</a:t>
            </a:r>
          </a:p>
        </p:txBody>
      </p:sp>
      <p:sp>
        <p:nvSpPr>
          <p:cNvPr id="36" name="Rectangle 35"/>
          <p:cNvSpPr/>
          <p:nvPr/>
        </p:nvSpPr>
        <p:spPr bwMode="auto">
          <a:xfrm>
            <a:off x="8065460" y="3959924"/>
            <a:ext cx="3927737"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7" descr="\\MAGNUM\Projects\Microsoft\Cloud Power FY12\Design\ICONS_PNG\Within_Your_Reach.png"/>
          <p:cNvPicPr>
            <a:picLocks noChangeAspect="1" noChangeArrowheads="1"/>
          </p:cNvPicPr>
          <p:nvPr/>
        </p:nvPicPr>
        <p:blipFill rotWithShape="1">
          <a:blip r:embed="rId3" cstate="print">
            <a:duotone>
              <a:schemeClr val="accent6">
                <a:shade val="45000"/>
                <a:satMod val="135000"/>
              </a:schemeClr>
              <a:prstClr val="white"/>
            </a:duotone>
          </a:blip>
          <a:srcRect l="28712" t="12082" r="28320" b="10414"/>
          <a:stretch/>
        </p:blipFill>
        <p:spPr bwMode="auto">
          <a:xfrm>
            <a:off x="7208837" y="2885197"/>
            <a:ext cx="492864" cy="888998"/>
          </a:xfrm>
          <a:prstGeom prst="rect">
            <a:avLst/>
          </a:prstGeom>
          <a:noFill/>
        </p:spPr>
      </p:pic>
      <p:pic>
        <p:nvPicPr>
          <p:cNvPr id="16" name="Picture 15"/>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1073390" y="2904116"/>
            <a:ext cx="700077" cy="851158"/>
          </a:xfrm>
          <a:prstGeom prst="rect">
            <a:avLst/>
          </a:prstGeom>
        </p:spPr>
      </p:pic>
      <p:pic>
        <p:nvPicPr>
          <p:cNvPr id="17" name="Picture 16"/>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74857" y="5054405"/>
            <a:ext cx="643064" cy="599549"/>
          </a:xfrm>
          <a:prstGeom prst="rect">
            <a:avLst/>
          </a:prstGeom>
        </p:spPr>
      </p:pic>
      <p:pic>
        <p:nvPicPr>
          <p:cNvPr id="19" name="Picture 18"/>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339072" y="2932728"/>
            <a:ext cx="793935" cy="793935"/>
          </a:xfrm>
          <a:prstGeom prst="rect">
            <a:avLst/>
          </a:prstGeom>
          <a:noFill/>
        </p:spPr>
      </p:pic>
      <p:pic>
        <p:nvPicPr>
          <p:cNvPr id="20" name="Picture 7" descr="\\MAGNUM\Projects\Microsoft\Cloud Power FY12\Design\ICONS_PNG\Take_Off.png"/>
          <p:cNvPicPr>
            <a:picLocks noChangeAspect="1" noChangeArrowheads="1"/>
          </p:cNvPicPr>
          <p:nvPr/>
        </p:nvPicPr>
        <p:blipFill>
          <a:blip r:embed="rId7" cstate="print">
            <a:duotone>
              <a:schemeClr val="accent6">
                <a:shade val="45000"/>
                <a:satMod val="135000"/>
              </a:schemeClr>
              <a:prstClr val="white"/>
            </a:duotone>
          </a:blip>
          <a:srcRect/>
          <a:stretch>
            <a:fillRect/>
          </a:stretch>
        </p:blipFill>
        <p:spPr bwMode="auto">
          <a:xfrm flipH="1">
            <a:off x="3244765" y="4877431"/>
            <a:ext cx="888242" cy="888011"/>
          </a:xfrm>
          <a:prstGeom prst="rect">
            <a:avLst/>
          </a:prstGeom>
          <a:noFill/>
        </p:spPr>
      </p:pic>
      <p:sp>
        <p:nvSpPr>
          <p:cNvPr id="21" name="TextBox 20"/>
          <p:cNvSpPr txBox="1"/>
          <p:nvPr/>
        </p:nvSpPr>
        <p:spPr>
          <a:xfrm>
            <a:off x="8046816" y="3929080"/>
            <a:ext cx="3562978" cy="871008"/>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solidFill>
                  <a:schemeClr val="bg1"/>
                </a:solidFill>
              </a:rPr>
              <a:t>Offers, Orders, Back-office</a:t>
            </a:r>
          </a:p>
          <a:p>
            <a:pPr>
              <a:lnSpc>
                <a:spcPct val="90000"/>
              </a:lnSpc>
              <a:spcAft>
                <a:spcPts val="600"/>
              </a:spcAft>
            </a:pPr>
            <a:r>
              <a:rPr lang="en-US" sz="1600" dirty="0" smtClean="0">
                <a:solidFill>
                  <a:schemeClr val="bg2"/>
                </a:solidFill>
              </a:rPr>
              <a:t>Retail</a:t>
            </a:r>
          </a:p>
        </p:txBody>
      </p:sp>
      <p:sp>
        <p:nvSpPr>
          <p:cNvPr id="22" name="Freeform 90"/>
          <p:cNvSpPr>
            <a:spLocks noChangeAspect="1" noEditPoints="1"/>
          </p:cNvSpPr>
          <p:nvPr/>
        </p:nvSpPr>
        <p:spPr bwMode="black">
          <a:xfrm>
            <a:off x="11167259" y="5040385"/>
            <a:ext cx="512338" cy="562101"/>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BBBFD2"/>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68348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33" grpId="0" animBg="1"/>
      <p:bldP spid="32" grpId="0" animBg="1"/>
      <p:bldP spid="18" grpId="0"/>
      <p:bldP spid="24" grpId="0"/>
      <p:bldP spid="31" grpId="0"/>
      <p:bldP spid="30" grpId="0"/>
      <p:bldP spid="3" grpId="0" animBg="1"/>
      <p:bldP spid="8" grpId="0"/>
      <p:bldP spid="36" grpId="0" animBg="1"/>
      <p:bldP spid="21" grpId="0"/>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Push maturity model</a:t>
            </a:r>
            <a:endParaRPr lang="en-US" dirty="0"/>
          </a:p>
        </p:txBody>
      </p:sp>
      <p:sp>
        <p:nvSpPr>
          <p:cNvPr id="6" name="Freeform 5"/>
          <p:cNvSpPr/>
          <p:nvPr/>
        </p:nvSpPr>
        <p:spPr>
          <a:xfrm>
            <a:off x="1232307"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Manually triggered broadcast</a:t>
            </a:r>
            <a:endParaRPr lang="en-US" sz="1500" kern="1200" dirty="0"/>
          </a:p>
          <a:p>
            <a:pPr lvl="0" algn="l" defTabSz="666750">
              <a:lnSpc>
                <a:spcPct val="90000"/>
              </a:lnSpc>
              <a:spcBef>
                <a:spcPct val="0"/>
              </a:spcBef>
              <a:spcAft>
                <a:spcPct val="35000"/>
              </a:spcAft>
            </a:pPr>
            <a:r>
              <a:rPr lang="en-US" sz="1500" kern="1200" dirty="0" smtClean="0"/>
              <a:t>* Simple 1:1 notifications</a:t>
            </a:r>
            <a:endParaRPr lang="en-US" sz="1500" kern="1200" dirty="0"/>
          </a:p>
        </p:txBody>
      </p:sp>
      <p:sp>
        <p:nvSpPr>
          <p:cNvPr id="11" name="Freeform 10"/>
          <p:cNvSpPr/>
          <p:nvPr/>
        </p:nvSpPr>
        <p:spPr>
          <a:xfrm>
            <a:off x="4142795"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Static categories (i.e. predefined tags)</a:t>
            </a:r>
            <a:endParaRPr lang="en-US" sz="1500" kern="1200" dirty="0"/>
          </a:p>
          <a:p>
            <a:pPr lvl="0" algn="l" defTabSz="666750">
              <a:lnSpc>
                <a:spcPct val="90000"/>
              </a:lnSpc>
              <a:spcBef>
                <a:spcPct val="0"/>
              </a:spcBef>
              <a:spcAft>
                <a:spcPct val="35000"/>
              </a:spcAft>
            </a:pPr>
            <a:r>
              <a:rPr lang="en-US" sz="1500" kern="1200" dirty="0" smtClean="0"/>
              <a:t>* Secure device registrations through app back-end</a:t>
            </a:r>
            <a:endParaRPr lang="en-US" sz="1500" kern="1200" dirty="0"/>
          </a:p>
          <a:p>
            <a:pPr lvl="0" algn="l" defTabSz="666750">
              <a:lnSpc>
                <a:spcPct val="90000"/>
              </a:lnSpc>
              <a:spcBef>
                <a:spcPct val="0"/>
              </a:spcBef>
              <a:spcAft>
                <a:spcPct val="35000"/>
              </a:spcAft>
            </a:pPr>
            <a:r>
              <a:rPr lang="en-US" sz="1500" kern="1200" dirty="0" smtClean="0"/>
              <a:t>* Template-based localization / personalization</a:t>
            </a:r>
            <a:endParaRPr lang="en-US" sz="1500" kern="1200" dirty="0"/>
          </a:p>
        </p:txBody>
      </p:sp>
      <p:sp>
        <p:nvSpPr>
          <p:cNvPr id="15" name="Freeform 14"/>
          <p:cNvSpPr/>
          <p:nvPr/>
        </p:nvSpPr>
        <p:spPr>
          <a:xfrm>
            <a:off x="7053283"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kern="1200" dirty="0" smtClean="0"/>
              <a:t>* Dynamic categories (e.g. tags based on events/games…)</a:t>
            </a:r>
            <a:endParaRPr lang="en-US" sz="1500" kern="1200" dirty="0"/>
          </a:p>
          <a:p>
            <a:pPr lvl="0" algn="l" defTabSz="666750">
              <a:lnSpc>
                <a:spcPct val="90000"/>
              </a:lnSpc>
              <a:spcBef>
                <a:spcPct val="0"/>
              </a:spcBef>
              <a:spcAft>
                <a:spcPct val="35000"/>
              </a:spcAft>
            </a:pPr>
            <a:r>
              <a:rPr lang="en-US" sz="1500" kern="1200" dirty="0" smtClean="0"/>
              <a:t>* Dynamic segmentations with tag expressions</a:t>
            </a:r>
            <a:endParaRPr lang="en-US" sz="1500" kern="1200" dirty="0"/>
          </a:p>
          <a:p>
            <a:pPr lvl="0" algn="l" defTabSz="666750">
              <a:lnSpc>
                <a:spcPct val="90000"/>
              </a:lnSpc>
              <a:spcBef>
                <a:spcPct val="0"/>
              </a:spcBef>
              <a:spcAft>
                <a:spcPct val="35000"/>
              </a:spcAft>
            </a:pPr>
            <a:r>
              <a:rPr lang="en-US" sz="1500" kern="1200" dirty="0" smtClean="0"/>
              <a:t>* Integrating segmentation information from enterprise systems</a:t>
            </a:r>
            <a:endParaRPr lang="en-US" sz="1500" kern="1200" dirty="0"/>
          </a:p>
        </p:txBody>
      </p:sp>
      <p:sp>
        <p:nvSpPr>
          <p:cNvPr id="19" name="Freeform 18"/>
          <p:cNvSpPr/>
          <p:nvPr/>
        </p:nvSpPr>
        <p:spPr>
          <a:xfrm>
            <a:off x="9963771" y="2486116"/>
            <a:ext cx="1968044" cy="2799612"/>
          </a:xfrm>
          <a:custGeom>
            <a:avLst/>
            <a:gdLst>
              <a:gd name="connsiteX0" fmla="*/ 0 w 1968044"/>
              <a:gd name="connsiteY0" fmla="*/ 0 h 2799612"/>
              <a:gd name="connsiteX1" fmla="*/ 1968044 w 1968044"/>
              <a:gd name="connsiteY1" fmla="*/ 0 h 2799612"/>
              <a:gd name="connsiteX2" fmla="*/ 1968044 w 1968044"/>
              <a:gd name="connsiteY2" fmla="*/ 2799612 h 2799612"/>
              <a:gd name="connsiteX3" fmla="*/ 0 w 1968044"/>
              <a:gd name="connsiteY3" fmla="*/ 2799612 h 2799612"/>
              <a:gd name="connsiteX4" fmla="*/ 0 w 1968044"/>
              <a:gd name="connsiteY4" fmla="*/ 0 h 2799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2799612">
                <a:moveTo>
                  <a:pt x="0" y="0"/>
                </a:moveTo>
                <a:lnTo>
                  <a:pt x="1968044" y="0"/>
                </a:lnTo>
                <a:lnTo>
                  <a:pt x="1968044" y="2799612"/>
                </a:lnTo>
                <a:lnTo>
                  <a:pt x="0" y="27996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0" tIns="38100" rIns="38100" bIns="38100" numCol="1" spcCol="1270" anchor="t" anchorCtr="0">
            <a:noAutofit/>
          </a:bodyPr>
          <a:lstStyle/>
          <a:p>
            <a:pPr lvl="0" algn="l" defTabSz="666750">
              <a:lnSpc>
                <a:spcPct val="90000"/>
              </a:lnSpc>
              <a:spcBef>
                <a:spcPct val="0"/>
              </a:spcBef>
              <a:spcAft>
                <a:spcPct val="35000"/>
              </a:spcAft>
            </a:pPr>
            <a:r>
              <a:rPr lang="en-US" sz="1500" b="1" kern="1200" dirty="0" smtClean="0"/>
              <a:t>* Push to sync</a:t>
            </a:r>
            <a:endParaRPr lang="en-US" sz="1500" b="0" kern="1200" dirty="0">
              <a:solidFill>
                <a:schemeClr val="tx1">
                  <a:lumMod val="65000"/>
                </a:schemeClr>
              </a:solidFill>
            </a:endParaRPr>
          </a:p>
          <a:p>
            <a:pPr lvl="0" algn="l" defTabSz="666750">
              <a:lnSpc>
                <a:spcPct val="90000"/>
              </a:lnSpc>
              <a:spcBef>
                <a:spcPct val="0"/>
              </a:spcBef>
              <a:spcAft>
                <a:spcPct val="35000"/>
              </a:spcAft>
            </a:pPr>
            <a:r>
              <a:rPr lang="en-US" sz="1500" b="1" kern="1200" dirty="0" smtClean="0">
                <a:solidFill>
                  <a:schemeClr val="tx1"/>
                </a:solidFill>
              </a:rPr>
              <a:t>* Secure push</a:t>
            </a:r>
          </a:p>
          <a:p>
            <a:pPr defTabSz="666750">
              <a:lnSpc>
                <a:spcPct val="90000"/>
              </a:lnSpc>
              <a:spcBef>
                <a:spcPct val="0"/>
              </a:spcBef>
              <a:spcAft>
                <a:spcPct val="35000"/>
              </a:spcAft>
            </a:pPr>
            <a:r>
              <a:rPr lang="en-US" sz="1500" b="1" dirty="0">
                <a:solidFill>
                  <a:schemeClr val="tx1"/>
                </a:solidFill>
              </a:rPr>
              <a:t>* Feedback-driven </a:t>
            </a:r>
            <a:r>
              <a:rPr lang="en-US" sz="1500" b="1" dirty="0" smtClean="0">
                <a:solidFill>
                  <a:schemeClr val="tx1"/>
                </a:solidFill>
              </a:rPr>
              <a:t>segmentation</a:t>
            </a:r>
            <a:endParaRPr lang="en-US" sz="1500" b="1" dirty="0">
              <a:solidFill>
                <a:schemeClr val="tx1"/>
              </a:solidFill>
            </a:endParaRPr>
          </a:p>
        </p:txBody>
      </p:sp>
      <p:grpSp>
        <p:nvGrpSpPr>
          <p:cNvPr id="21" name="Group 20"/>
          <p:cNvGrpSpPr/>
          <p:nvPr/>
        </p:nvGrpSpPr>
        <p:grpSpPr>
          <a:xfrm>
            <a:off x="428458" y="1820862"/>
            <a:ext cx="11503357" cy="665254"/>
            <a:chOff x="428458" y="1820862"/>
            <a:chExt cx="11503357" cy="665254"/>
          </a:xfrm>
        </p:grpSpPr>
        <p:sp>
          <p:nvSpPr>
            <p:cNvPr id="3" name="Oval 2"/>
            <p:cNvSpPr/>
            <p:nvPr/>
          </p:nvSpPr>
          <p:spPr>
            <a:xfrm>
              <a:off x="428458"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Chord 3"/>
            <p:cNvSpPr/>
            <p:nvPr/>
          </p:nvSpPr>
          <p:spPr>
            <a:xfrm>
              <a:off x="494983" y="1887387"/>
              <a:ext cx="532203" cy="532203"/>
            </a:xfrm>
            <a:prstGeom prst="chord">
              <a:avLst>
                <a:gd name="adj1" fmla="val 1800000"/>
                <a:gd name="adj2" fmla="val 90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7"/>
            <p:cNvSpPr/>
            <p:nvPr/>
          </p:nvSpPr>
          <p:spPr>
            <a:xfrm>
              <a:off x="1232307"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Evaluating</a:t>
              </a:r>
              <a:endParaRPr lang="en-US" sz="3100" kern="1200" dirty="0"/>
            </a:p>
          </p:txBody>
        </p:sp>
        <p:sp>
          <p:nvSpPr>
            <p:cNvPr id="9" name="Oval 8"/>
            <p:cNvSpPr/>
            <p:nvPr/>
          </p:nvSpPr>
          <p:spPr>
            <a:xfrm>
              <a:off x="3338946"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Chord 9"/>
            <p:cNvSpPr/>
            <p:nvPr/>
          </p:nvSpPr>
          <p:spPr>
            <a:xfrm>
              <a:off x="3405471" y="1887387"/>
              <a:ext cx="532203" cy="532203"/>
            </a:xfrm>
            <a:prstGeom prst="chord">
              <a:avLst>
                <a:gd name="adj1" fmla="val 0"/>
                <a:gd name="adj2" fmla="val 108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4142795"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Basic</a:t>
              </a:r>
              <a:endParaRPr lang="en-US" sz="3100" kern="1200" dirty="0"/>
            </a:p>
          </p:txBody>
        </p:sp>
        <p:sp>
          <p:nvSpPr>
            <p:cNvPr id="13" name="Oval 12"/>
            <p:cNvSpPr/>
            <p:nvPr/>
          </p:nvSpPr>
          <p:spPr>
            <a:xfrm>
              <a:off x="6249434"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Chord 13"/>
            <p:cNvSpPr/>
            <p:nvPr/>
          </p:nvSpPr>
          <p:spPr>
            <a:xfrm>
              <a:off x="6315959" y="1887387"/>
              <a:ext cx="532203" cy="532203"/>
            </a:xfrm>
            <a:prstGeom prst="chord">
              <a:avLst>
                <a:gd name="adj1" fmla="val 19800000"/>
                <a:gd name="adj2" fmla="val 126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15"/>
            <p:cNvSpPr/>
            <p:nvPr/>
          </p:nvSpPr>
          <p:spPr>
            <a:xfrm>
              <a:off x="7053283"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Advanced</a:t>
              </a:r>
              <a:endParaRPr lang="en-US" sz="3100" kern="1200" dirty="0"/>
            </a:p>
          </p:txBody>
        </p:sp>
        <p:sp>
          <p:nvSpPr>
            <p:cNvPr id="17" name="Oval 16"/>
            <p:cNvSpPr/>
            <p:nvPr/>
          </p:nvSpPr>
          <p:spPr>
            <a:xfrm>
              <a:off x="9159922" y="1820862"/>
              <a:ext cx="665254" cy="665254"/>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Chord 17"/>
            <p:cNvSpPr/>
            <p:nvPr/>
          </p:nvSpPr>
          <p:spPr>
            <a:xfrm>
              <a:off x="9226447" y="1887387"/>
              <a:ext cx="532203" cy="532203"/>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19"/>
            <p:cNvSpPr/>
            <p:nvPr/>
          </p:nvSpPr>
          <p:spPr>
            <a:xfrm>
              <a:off x="9963771" y="1820862"/>
              <a:ext cx="1968044" cy="665254"/>
            </a:xfrm>
            <a:custGeom>
              <a:avLst/>
              <a:gdLst>
                <a:gd name="connsiteX0" fmla="*/ 0 w 1968044"/>
                <a:gd name="connsiteY0" fmla="*/ 0 h 665254"/>
                <a:gd name="connsiteX1" fmla="*/ 1968044 w 1968044"/>
                <a:gd name="connsiteY1" fmla="*/ 0 h 665254"/>
                <a:gd name="connsiteX2" fmla="*/ 1968044 w 1968044"/>
                <a:gd name="connsiteY2" fmla="*/ 665254 h 665254"/>
                <a:gd name="connsiteX3" fmla="*/ 0 w 1968044"/>
                <a:gd name="connsiteY3" fmla="*/ 665254 h 665254"/>
                <a:gd name="connsiteX4" fmla="*/ 0 w 1968044"/>
                <a:gd name="connsiteY4" fmla="*/ 0 h 66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044" h="665254">
                  <a:moveTo>
                    <a:pt x="0" y="0"/>
                  </a:moveTo>
                  <a:lnTo>
                    <a:pt x="1968044" y="0"/>
                  </a:lnTo>
                  <a:lnTo>
                    <a:pt x="1968044" y="665254"/>
                  </a:lnTo>
                  <a:lnTo>
                    <a:pt x="0" y="6652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8740" tIns="78740" rIns="78740" bIns="78740" numCol="1" spcCol="1270" anchor="b" anchorCtr="0">
              <a:noAutofit/>
            </a:bodyPr>
            <a:lstStyle/>
            <a:p>
              <a:pPr lvl="0" algn="l" defTabSz="1377950">
                <a:lnSpc>
                  <a:spcPct val="90000"/>
                </a:lnSpc>
                <a:spcBef>
                  <a:spcPct val="0"/>
                </a:spcBef>
                <a:spcAft>
                  <a:spcPct val="35000"/>
                </a:spcAft>
              </a:pPr>
              <a:r>
                <a:rPr lang="en-US" sz="3100" kern="1200" dirty="0" smtClean="0"/>
                <a:t>Mature</a:t>
              </a:r>
              <a:endParaRPr lang="en-US" sz="3100" kern="1200" dirty="0"/>
            </a:p>
          </p:txBody>
        </p:sp>
      </p:grpSp>
    </p:spTree>
    <p:extLst>
      <p:ext uri="{BB962C8B-B14F-4D97-AF65-F5344CB8AC3E}">
        <p14:creationId xmlns:p14="http://schemas.microsoft.com/office/powerpoint/2010/main" val="3413587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Telemetry, security, and scale</a:t>
            </a:r>
            <a:endParaRPr lang="en-US" dirty="0"/>
          </a:p>
        </p:txBody>
      </p:sp>
      <p:sp>
        <p:nvSpPr>
          <p:cNvPr id="4" name="Text Placeholder 3"/>
          <p:cNvSpPr>
            <a:spLocks noGrp="1"/>
          </p:cNvSpPr>
          <p:nvPr>
            <p:ph type="body" sz="quarter" idx="4294967295"/>
          </p:nvPr>
        </p:nvSpPr>
        <p:spPr>
          <a:xfrm>
            <a:off x="274638" y="1212850"/>
            <a:ext cx="11887200" cy="4462760"/>
          </a:xfrm>
          <a:prstGeom prst="rect">
            <a:avLst/>
          </a:prstGeom>
        </p:spPr>
        <p:txBody>
          <a:bodyPr/>
          <a:lstStyle/>
          <a:p>
            <a:r>
              <a:rPr lang="en-US" dirty="0" smtClean="0"/>
              <a:t>Telemetry</a:t>
            </a:r>
          </a:p>
          <a:p>
            <a:pPr lvl="1"/>
            <a:r>
              <a:rPr lang="en-US" dirty="0" smtClean="0"/>
              <a:t>Portal dashboard and programmatic access for all outcomes exposed by PNS’.</a:t>
            </a:r>
          </a:p>
          <a:p>
            <a:r>
              <a:rPr lang="en-US" dirty="0" smtClean="0"/>
              <a:t>Security</a:t>
            </a:r>
          </a:p>
          <a:p>
            <a:pPr lvl="1"/>
            <a:r>
              <a:rPr lang="en-US" dirty="0" smtClean="0"/>
              <a:t>Role-based security available to restrict access to hub for:</a:t>
            </a:r>
          </a:p>
          <a:p>
            <a:pPr lvl="2"/>
            <a:r>
              <a:rPr lang="en-US" sz="2000" dirty="0" smtClean="0"/>
              <a:t>Device registration management rights</a:t>
            </a:r>
          </a:p>
          <a:p>
            <a:pPr lvl="2"/>
            <a:r>
              <a:rPr lang="en-US" sz="2000" dirty="0" smtClean="0"/>
              <a:t>Sending rights</a:t>
            </a:r>
          </a:p>
          <a:p>
            <a:pPr lvl="2"/>
            <a:r>
              <a:rPr lang="en-US" sz="2000" dirty="0" smtClean="0"/>
              <a:t>PNS credentials rights</a:t>
            </a:r>
          </a:p>
          <a:p>
            <a:r>
              <a:rPr lang="en-US" dirty="0" smtClean="0"/>
              <a:t>Scale</a:t>
            </a:r>
          </a:p>
          <a:p>
            <a:pPr lvl="1"/>
            <a:r>
              <a:rPr lang="en-US" dirty="0" smtClean="0"/>
              <a:t>Guidance for very high scale depends on specific scenarios</a:t>
            </a:r>
          </a:p>
          <a:p>
            <a:pPr lvl="1"/>
            <a:r>
              <a:rPr lang="en-US" dirty="0" smtClean="0"/>
              <a:t>Any audience &lt;10 million devices and &lt;5million pushes per day can use a single hub</a:t>
            </a:r>
            <a:endParaRPr lang="en-US" dirty="0"/>
          </a:p>
        </p:txBody>
      </p:sp>
    </p:spTree>
    <p:extLst>
      <p:ext uri="{BB962C8B-B14F-4D97-AF65-F5344CB8AC3E}">
        <p14:creationId xmlns:p14="http://schemas.microsoft.com/office/powerpoint/2010/main" val="182866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Using Notification Hubs</a:t>
            </a:r>
            <a:endParaRPr lang="en-US" dirty="0"/>
          </a:p>
        </p:txBody>
      </p:sp>
      <p:sp>
        <p:nvSpPr>
          <p:cNvPr id="8" name="Text Placeholder 7"/>
          <p:cNvSpPr>
            <a:spLocks noGrp="1"/>
          </p:cNvSpPr>
          <p:nvPr>
            <p:ph type="body" sz="quarter" idx="10"/>
          </p:nvPr>
        </p:nvSpPr>
        <p:spPr>
          <a:xfrm>
            <a:off x="275482" y="1668723"/>
            <a:ext cx="7122276" cy="4400928"/>
          </a:xfrm>
        </p:spPr>
        <p:txBody>
          <a:bodyPr/>
          <a:lstStyle/>
          <a:p>
            <a:pPr marL="0" indent="0">
              <a:buNone/>
            </a:pPr>
            <a:r>
              <a:rPr lang="en-US" dirty="0" smtClean="0">
                <a:solidFill>
                  <a:schemeClr val="tx2"/>
                </a:solidFill>
              </a:rPr>
              <a:t>One-time set up</a:t>
            </a:r>
          </a:p>
          <a:p>
            <a:pPr marL="457112" lvl="1" indent="-457112">
              <a:buFont typeface="+mj-lt"/>
              <a:buAutoNum type="arabicPeriod"/>
            </a:pPr>
            <a:r>
              <a:rPr lang="en-US" sz="1800" dirty="0"/>
              <a:t>Create a Notification </a:t>
            </a:r>
            <a:r>
              <a:rPr lang="en-US" sz="1800" dirty="0" smtClean="0"/>
              <a:t>Hub</a:t>
            </a:r>
            <a:endParaRPr lang="en-US" dirty="0" smtClean="0">
              <a:solidFill>
                <a:schemeClr val="accent2"/>
              </a:solidFill>
            </a:endParaRPr>
          </a:p>
          <a:p>
            <a:pPr marL="0" indent="0">
              <a:buNone/>
            </a:pPr>
            <a:r>
              <a:rPr lang="en-US" dirty="0" smtClean="0">
                <a:solidFill>
                  <a:schemeClr val="accent4"/>
                </a:solidFill>
              </a:rPr>
              <a:t>Register</a:t>
            </a:r>
          </a:p>
          <a:p>
            <a:pPr marL="457112" lvl="1" indent="-457112">
              <a:buFont typeface="+mj-lt"/>
              <a:buAutoNum type="arabicPeriod"/>
            </a:pPr>
            <a:r>
              <a:rPr lang="en-US" sz="1800" dirty="0"/>
              <a:t>The client app retrieves its current handle from the PNS</a:t>
            </a:r>
          </a:p>
          <a:p>
            <a:pPr marL="457112" lvl="1" indent="-457112">
              <a:buFont typeface="+mj-lt"/>
              <a:buAutoNum type="arabicPeriod"/>
            </a:pPr>
            <a:r>
              <a:rPr lang="en-US" sz="1800" dirty="0"/>
              <a:t>Client app creates (or updates) a registration on the Notification Hub with the current handle</a:t>
            </a:r>
          </a:p>
          <a:p>
            <a:pPr marL="0" indent="0">
              <a:buNone/>
            </a:pPr>
            <a:r>
              <a:rPr lang="en-US" dirty="0" smtClean="0">
                <a:solidFill>
                  <a:schemeClr val="accent3"/>
                </a:solidFill>
              </a:rPr>
              <a:t>Send Notification</a:t>
            </a:r>
          </a:p>
          <a:p>
            <a:pPr marL="457112" lvl="1" indent="-457112">
              <a:buFont typeface="+mj-lt"/>
              <a:buAutoNum type="arabicPeriod"/>
            </a:pPr>
            <a:r>
              <a:rPr lang="en-US" sz="1800" dirty="0"/>
              <a:t>The app back-end sends a message to the Notification Hub</a:t>
            </a:r>
          </a:p>
          <a:p>
            <a:pPr marL="457112" lvl="1" indent="-457112">
              <a:buFont typeface="+mj-lt"/>
              <a:buAutoNum type="arabicPeriod"/>
            </a:pPr>
            <a:r>
              <a:rPr lang="en-US" sz="1800" dirty="0"/>
              <a:t>Notification Hub pushes it to the PNS’</a:t>
            </a:r>
          </a:p>
          <a:p>
            <a:pPr lvl="2"/>
            <a:endParaRPr lang="en-US" dirty="0" smtClean="0"/>
          </a:p>
        </p:txBody>
      </p:sp>
      <p:grpSp>
        <p:nvGrpSpPr>
          <p:cNvPr id="48" name="Group 47"/>
          <p:cNvGrpSpPr/>
          <p:nvPr/>
        </p:nvGrpSpPr>
        <p:grpSpPr>
          <a:xfrm>
            <a:off x="9864802" y="3640167"/>
            <a:ext cx="1153879" cy="839987"/>
            <a:chOff x="10093628" y="3957172"/>
            <a:chExt cx="1154043" cy="840106"/>
          </a:xfrm>
        </p:grpSpPr>
        <p:sp>
          <p:nvSpPr>
            <p:cNvPr id="12" name="TextBox 11"/>
            <p:cNvSpPr txBox="1"/>
            <p:nvPr/>
          </p:nvSpPr>
          <p:spPr>
            <a:xfrm>
              <a:off x="10093628" y="4562471"/>
              <a:ext cx="1154043" cy="234807"/>
            </a:xfrm>
            <a:prstGeom prst="rect">
              <a:avLst/>
            </a:prstGeom>
            <a:noFill/>
          </p:spPr>
          <p:txBody>
            <a:bodyPr wrap="square" lIns="0" tIns="0" rIns="0" bIns="0" rtlCol="0">
              <a:spAutoFit/>
            </a:bodyPr>
            <a:lstStyle/>
            <a:p>
              <a:pPr algn="ctr" defTabSz="932417"/>
              <a:r>
                <a:rPr lang="en-US" sz="1496" dirty="0">
                  <a:latin typeface="Segoe" pitchFamily="34" charset="0"/>
                </a:rPr>
                <a:t>APNs</a:t>
              </a:r>
            </a:p>
          </p:txBody>
        </p:sp>
        <p:sp>
          <p:nvSpPr>
            <p:cNvPr id="13" name="Freeform 61"/>
            <p:cNvSpPr>
              <a:spLocks noEditPoints="1"/>
            </p:cNvSpPr>
            <p:nvPr/>
          </p:nvSpPr>
          <p:spPr bwMode="auto">
            <a:xfrm>
              <a:off x="10396717" y="3957172"/>
              <a:ext cx="437009" cy="531736"/>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49" name="Group 48"/>
          <p:cNvGrpSpPr/>
          <p:nvPr/>
        </p:nvGrpSpPr>
        <p:grpSpPr>
          <a:xfrm>
            <a:off x="10357880" y="3685510"/>
            <a:ext cx="1153879" cy="775667"/>
            <a:chOff x="10867162" y="4030738"/>
            <a:chExt cx="1154043" cy="775778"/>
          </a:xfrm>
        </p:grpSpPr>
        <p:sp>
          <p:nvSpPr>
            <p:cNvPr id="14" name="TextBox 13"/>
            <p:cNvSpPr txBox="1"/>
            <p:nvPr/>
          </p:nvSpPr>
          <p:spPr>
            <a:xfrm>
              <a:off x="10867162" y="4571709"/>
              <a:ext cx="1154043" cy="234807"/>
            </a:xfrm>
            <a:prstGeom prst="rect">
              <a:avLst/>
            </a:prstGeom>
            <a:noFill/>
          </p:spPr>
          <p:txBody>
            <a:bodyPr wrap="square" lIns="0" tIns="0" rIns="0" bIns="0" rtlCol="0">
              <a:spAutoFit/>
            </a:bodyPr>
            <a:lstStyle/>
            <a:p>
              <a:pPr algn="ctr" defTabSz="932417"/>
              <a:r>
                <a:rPr lang="en-US" sz="1496" dirty="0">
                  <a:latin typeface="Segoe" pitchFamily="34" charset="0"/>
                </a:rPr>
                <a:t>WNS</a:t>
              </a:r>
            </a:p>
          </p:txBody>
        </p:sp>
        <p:sp>
          <p:nvSpPr>
            <p:cNvPr id="15"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16" name="Group 15"/>
          <p:cNvGrpSpPr/>
          <p:nvPr/>
        </p:nvGrpSpPr>
        <p:grpSpPr>
          <a:xfrm>
            <a:off x="8401670" y="5183745"/>
            <a:ext cx="1760820" cy="1208947"/>
            <a:chOff x="8773626" y="2156700"/>
            <a:chExt cx="1726696" cy="1185519"/>
          </a:xfrm>
          <a:solidFill>
            <a:schemeClr val="bg2"/>
          </a:solidFill>
        </p:grpSpPr>
        <p:grpSp>
          <p:nvGrpSpPr>
            <p:cNvPr id="17" name="Group 16"/>
            <p:cNvGrpSpPr/>
            <p:nvPr/>
          </p:nvGrpSpPr>
          <p:grpSpPr>
            <a:xfrm>
              <a:off x="8773626" y="2156700"/>
              <a:ext cx="1726696" cy="1185519"/>
              <a:chOff x="4879203" y="2324936"/>
              <a:chExt cx="1726696" cy="1185519"/>
            </a:xfrm>
            <a:grpFill/>
          </p:grpSpPr>
          <p:sp>
            <p:nvSpPr>
              <p:cNvPr id="19" name="Rectangle 18"/>
              <p:cNvSpPr/>
              <p:nvPr/>
            </p:nvSpPr>
            <p:spPr bwMode="auto">
              <a:xfrm>
                <a:off x="4879203" y="2324936"/>
                <a:ext cx="1726696" cy="1185519"/>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25" tIns="62162" rIns="124325" bIns="62162" numCol="1" rtlCol="0" anchor="ctr" anchorCtr="0" compatLnSpc="1">
                <a:prstTxWarp prst="textNoShape">
                  <a:avLst/>
                </a:prstTxWarp>
              </a:bodyPr>
              <a:lstStyle/>
              <a:p>
                <a:pPr algn="ctr" defTabSz="932110" fontAlgn="base">
                  <a:spcBef>
                    <a:spcPct val="0"/>
                  </a:spcBef>
                  <a:spcAft>
                    <a:spcPct val="0"/>
                  </a:spcAft>
                </a:pPr>
                <a:endParaRPr lang="en-US" sz="1496" dirty="0">
                  <a:solidFill>
                    <a:prstClr val="white"/>
                  </a:solidFill>
                </a:endParaRPr>
              </a:p>
            </p:txBody>
          </p:sp>
          <p:sp>
            <p:nvSpPr>
              <p:cNvPr id="20" name="TextBox 19"/>
              <p:cNvSpPr txBox="1"/>
              <p:nvPr/>
            </p:nvSpPr>
            <p:spPr>
              <a:xfrm>
                <a:off x="4924674" y="3061942"/>
                <a:ext cx="1481047" cy="230224"/>
              </a:xfrm>
              <a:prstGeom prst="rect">
                <a:avLst/>
              </a:prstGeom>
              <a:noFill/>
            </p:spPr>
            <p:txBody>
              <a:bodyPr wrap="none" lIns="124330" tIns="0" rIns="0" bIns="0" rtlCol="0">
                <a:spAutoFit/>
              </a:bodyPr>
              <a:lstStyle/>
              <a:p>
                <a:pPr algn="ctr" defTabSz="932417"/>
                <a:r>
                  <a:rPr lang="en-US" sz="1496" dirty="0">
                    <a:latin typeface="Segoe" pitchFamily="34" charset="0"/>
                  </a:rPr>
                  <a:t>Notification Hub</a:t>
                </a:r>
              </a:p>
            </p:txBody>
          </p:sp>
        </p:grpSp>
        <p:sp>
          <p:nvSpPr>
            <p:cNvPr id="18" name="Freeform 73"/>
            <p:cNvSpPr>
              <a:spLocks noEditPoints="1"/>
            </p:cNvSpPr>
            <p:nvPr/>
          </p:nvSpPr>
          <p:spPr bwMode="auto">
            <a:xfrm>
              <a:off x="9313829" y="2276958"/>
              <a:ext cx="601662" cy="58097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47" name="Group 46"/>
          <p:cNvGrpSpPr/>
          <p:nvPr/>
        </p:nvGrpSpPr>
        <p:grpSpPr>
          <a:xfrm>
            <a:off x="7132637" y="3389888"/>
            <a:ext cx="1230069" cy="1234956"/>
            <a:chOff x="6259896" y="3521405"/>
            <a:chExt cx="1230243" cy="1235131"/>
          </a:xfrm>
        </p:grpSpPr>
        <p:sp>
          <p:nvSpPr>
            <p:cNvPr id="21" name="Freeform 80"/>
            <p:cNvSpPr>
              <a:spLocks noEditPoints="1"/>
            </p:cNvSpPr>
            <p:nvPr/>
          </p:nvSpPr>
          <p:spPr bwMode="auto">
            <a:xfrm>
              <a:off x="6438309" y="3521405"/>
              <a:ext cx="869811" cy="91440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endParaRPr lang="en-US" sz="1836">
                <a:solidFill>
                  <a:schemeClr val="bg1"/>
                </a:solidFill>
              </a:endParaRPr>
            </a:p>
          </p:txBody>
        </p:sp>
        <p:sp>
          <p:nvSpPr>
            <p:cNvPr id="22" name="TextBox 21"/>
            <p:cNvSpPr txBox="1"/>
            <p:nvPr/>
          </p:nvSpPr>
          <p:spPr>
            <a:xfrm>
              <a:off x="6259896" y="4521729"/>
              <a:ext cx="1230243" cy="234807"/>
            </a:xfrm>
            <a:prstGeom prst="rect">
              <a:avLst/>
            </a:prstGeom>
            <a:noFill/>
          </p:spPr>
          <p:txBody>
            <a:bodyPr wrap="square" lIns="0" tIns="0" rIns="0" bIns="0" rtlCol="0">
              <a:spAutoFit/>
            </a:bodyPr>
            <a:lstStyle/>
            <a:p>
              <a:pPr algn="ctr" defTabSz="932417"/>
              <a:r>
                <a:rPr lang="en-US" sz="1496" dirty="0">
                  <a:latin typeface="Segoe" pitchFamily="34" charset="0"/>
                </a:rPr>
                <a:t>App back-end</a:t>
              </a:r>
            </a:p>
          </p:txBody>
        </p:sp>
      </p:grpSp>
      <p:cxnSp>
        <p:nvCxnSpPr>
          <p:cNvPr id="25" name="Straight Arrow Connector 24"/>
          <p:cNvCxnSpPr/>
          <p:nvPr/>
        </p:nvCxnSpPr>
        <p:spPr>
          <a:xfrm>
            <a:off x="8737898" y="2884824"/>
            <a:ext cx="1381647" cy="688628"/>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p:cNvCxnSpPr/>
          <p:nvPr/>
        </p:nvCxnSpPr>
        <p:spPr>
          <a:xfrm>
            <a:off x="8453291" y="2837676"/>
            <a:ext cx="719296" cy="2163273"/>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p:cNvCxnSpPr/>
          <p:nvPr/>
        </p:nvCxnSpPr>
        <p:spPr>
          <a:xfrm>
            <a:off x="10304799" y="2896240"/>
            <a:ext cx="366640" cy="645549"/>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1" name="Straight Arrow Connector 30"/>
          <p:cNvCxnSpPr/>
          <p:nvPr/>
        </p:nvCxnSpPr>
        <p:spPr>
          <a:xfrm flipH="1">
            <a:off x="9473858" y="3103211"/>
            <a:ext cx="683749" cy="1897738"/>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p:cNvCxnSpPr/>
          <p:nvPr/>
        </p:nvCxnSpPr>
        <p:spPr>
          <a:xfrm>
            <a:off x="7928469" y="4724183"/>
            <a:ext cx="594527" cy="713220"/>
          </a:xfrm>
          <a:prstGeom prst="straightConnector1">
            <a:avLst/>
          </a:prstGeom>
          <a:ln w="38100">
            <a:solidFill>
              <a:schemeClr val="accent3">
                <a:alpha val="50000"/>
              </a:schemeClr>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p:cNvCxnSpPr/>
          <p:nvPr/>
        </p:nvCxnSpPr>
        <p:spPr>
          <a:xfrm flipV="1">
            <a:off x="9936384" y="4636664"/>
            <a:ext cx="183159" cy="422526"/>
          </a:xfrm>
          <a:prstGeom prst="straightConnector1">
            <a:avLst/>
          </a:prstGeom>
          <a:ln w="38100">
            <a:solidFill>
              <a:schemeClr val="accent3">
                <a:alpha val="50000"/>
              </a:schemeClr>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38"/>
          <p:cNvCxnSpPr/>
          <p:nvPr/>
        </p:nvCxnSpPr>
        <p:spPr>
          <a:xfrm flipV="1">
            <a:off x="10192186" y="4551440"/>
            <a:ext cx="532558" cy="999750"/>
          </a:xfrm>
          <a:prstGeom prst="straightConnector1">
            <a:avLst/>
          </a:prstGeom>
          <a:ln w="38100">
            <a:solidFill>
              <a:schemeClr val="accent3">
                <a:alpha val="50000"/>
              </a:schemeClr>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p:nvPr/>
        </p:nvCxnSpPr>
        <p:spPr>
          <a:xfrm flipH="1" flipV="1">
            <a:off x="10488119" y="2864967"/>
            <a:ext cx="359611" cy="660118"/>
          </a:xfrm>
          <a:prstGeom prst="straightConnector1">
            <a:avLst/>
          </a:prstGeom>
          <a:ln w="38100">
            <a:solidFill>
              <a:schemeClr val="accent3">
                <a:alpha val="50000"/>
              </a:schemeClr>
            </a:solidFill>
            <a:headEnd type="none"/>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p:nvPr/>
        </p:nvCxnSpPr>
        <p:spPr>
          <a:xfrm flipH="1" flipV="1">
            <a:off x="8952548" y="2811559"/>
            <a:ext cx="1269635" cy="637338"/>
          </a:xfrm>
          <a:prstGeom prst="straightConnector1">
            <a:avLst/>
          </a:prstGeom>
          <a:ln w="38100">
            <a:solidFill>
              <a:schemeClr val="accent3">
                <a:alpha val="50000"/>
              </a:schemeClr>
            </a:solidFill>
            <a:headEnd type="none"/>
            <a:tailEnd type="triangle"/>
          </a:ln>
        </p:spPr>
        <p:style>
          <a:lnRef idx="3">
            <a:schemeClr val="accent6"/>
          </a:lnRef>
          <a:fillRef idx="0">
            <a:schemeClr val="accent6"/>
          </a:fillRef>
          <a:effectRef idx="2">
            <a:schemeClr val="accent6"/>
          </a:effectRef>
          <a:fontRef idx="minor">
            <a:schemeClr val="tx1"/>
          </a:fontRef>
        </p:style>
      </p:cxnSp>
      <p:grpSp>
        <p:nvGrpSpPr>
          <p:cNvPr id="2" name="Group 1"/>
          <p:cNvGrpSpPr/>
          <p:nvPr/>
        </p:nvGrpSpPr>
        <p:grpSpPr>
          <a:xfrm>
            <a:off x="8093264" y="1712206"/>
            <a:ext cx="709552" cy="1019727"/>
            <a:chOff x="8093264" y="1712206"/>
            <a:chExt cx="709552" cy="1019727"/>
          </a:xfrm>
        </p:grpSpPr>
        <p:sp>
          <p:nvSpPr>
            <p:cNvPr id="23" name="TextBox 22"/>
            <p:cNvSpPr txBox="1"/>
            <p:nvPr/>
          </p:nvSpPr>
          <p:spPr>
            <a:xfrm>
              <a:off x="8093264" y="2497159"/>
              <a:ext cx="709552" cy="234774"/>
            </a:xfrm>
            <a:prstGeom prst="rect">
              <a:avLst/>
            </a:prstGeom>
            <a:noFill/>
          </p:spPr>
          <p:txBody>
            <a:bodyPr wrap="none" lIns="0" tIns="0" rIns="0" bIns="0" rtlCol="0">
              <a:spAutoFit/>
            </a:bodyPr>
            <a:lstStyle/>
            <a:p>
              <a:pPr algn="ctr" defTabSz="932417"/>
              <a:r>
                <a:rPr lang="en-US" sz="1496" dirty="0">
                  <a:latin typeface="Segoe" pitchFamily="34" charset="0"/>
                </a:rPr>
                <a:t>iOS app</a:t>
              </a:r>
            </a:p>
          </p:txBody>
        </p:sp>
        <p:sp>
          <p:nvSpPr>
            <p:cNvPr id="35" name="Rounded Rectangle 6"/>
            <p:cNvSpPr/>
            <p:nvPr/>
          </p:nvSpPr>
          <p:spPr bwMode="auto">
            <a:xfrm>
              <a:off x="8236031" y="1712206"/>
              <a:ext cx="434519" cy="70498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grpSp>
      <p:grpSp>
        <p:nvGrpSpPr>
          <p:cNvPr id="3" name="Group 2"/>
          <p:cNvGrpSpPr/>
          <p:nvPr/>
        </p:nvGrpSpPr>
        <p:grpSpPr>
          <a:xfrm>
            <a:off x="9854309" y="1742025"/>
            <a:ext cx="1233976" cy="985509"/>
            <a:chOff x="9854309" y="1742025"/>
            <a:chExt cx="1233976" cy="985509"/>
          </a:xfrm>
        </p:grpSpPr>
        <p:sp>
          <p:nvSpPr>
            <p:cNvPr id="24" name="TextBox 23"/>
            <p:cNvSpPr txBox="1"/>
            <p:nvPr/>
          </p:nvSpPr>
          <p:spPr>
            <a:xfrm>
              <a:off x="9854309" y="2497343"/>
              <a:ext cx="1233976" cy="230191"/>
            </a:xfrm>
            <a:prstGeom prst="rect">
              <a:avLst/>
            </a:prstGeom>
            <a:noFill/>
          </p:spPr>
          <p:txBody>
            <a:bodyPr wrap="square" lIns="0" tIns="0" rIns="0" bIns="0" rtlCol="0">
              <a:spAutoFit/>
            </a:bodyPr>
            <a:lstStyle/>
            <a:p>
              <a:pPr algn="ctr" defTabSz="932417"/>
              <a:r>
                <a:rPr lang="en-US" sz="1496" dirty="0" smtClean="0">
                  <a:latin typeface="Segoe" pitchFamily="34" charset="0"/>
                </a:rPr>
                <a:t>Windows app</a:t>
              </a:r>
              <a:endParaRPr lang="en-US" sz="1496" dirty="0">
                <a:latin typeface="Segoe" pitchFamily="34" charset="0"/>
              </a:endParaRPr>
            </a:p>
          </p:txBody>
        </p:sp>
        <p:sp>
          <p:nvSpPr>
            <p:cNvPr id="37" name="Rounded Rectangle 6"/>
            <p:cNvSpPr/>
            <p:nvPr/>
          </p:nvSpPr>
          <p:spPr bwMode="auto">
            <a:xfrm rot="5400000">
              <a:off x="10127441" y="1615174"/>
              <a:ext cx="646126" cy="899828"/>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1898" tIns="60949" rIns="121898" bIns="60949" numCol="1" rtlCol="0" anchor="ctr" anchorCtr="0" compatLnSpc="1">
              <a:prstTxWarp prst="textNoShape">
                <a:avLst/>
              </a:prstTxWarp>
            </a:bodyPr>
            <a:lstStyle/>
            <a:p>
              <a:pPr defTabSz="822795"/>
              <a:endParaRPr lang="en-US" sz="2266" spc="-134" dirty="0">
                <a:solidFill>
                  <a:prstClr val="white"/>
                </a:solidFill>
                <a:latin typeface="Segoe Light" pitchFamily="34" charset="0"/>
              </a:endParaRPr>
            </a:p>
          </p:txBody>
        </p:sp>
      </p:grpSp>
      <p:grpSp>
        <p:nvGrpSpPr>
          <p:cNvPr id="33" name="Group 32"/>
          <p:cNvGrpSpPr/>
          <p:nvPr/>
        </p:nvGrpSpPr>
        <p:grpSpPr>
          <a:xfrm>
            <a:off x="10870731" y="2909843"/>
            <a:ext cx="1153879" cy="775667"/>
            <a:chOff x="10867162" y="4030738"/>
            <a:chExt cx="1154043" cy="775778"/>
          </a:xfrm>
        </p:grpSpPr>
        <p:sp>
          <p:nvSpPr>
            <p:cNvPr id="38" name="TextBox 37"/>
            <p:cNvSpPr txBox="1"/>
            <p:nvPr/>
          </p:nvSpPr>
          <p:spPr>
            <a:xfrm>
              <a:off x="10867162" y="4571709"/>
              <a:ext cx="1154043" cy="234807"/>
            </a:xfrm>
            <a:prstGeom prst="rect">
              <a:avLst/>
            </a:prstGeom>
            <a:noFill/>
          </p:spPr>
          <p:txBody>
            <a:bodyPr wrap="square" lIns="0" tIns="0" rIns="0" bIns="0" rtlCol="0">
              <a:spAutoFit/>
            </a:bodyPr>
            <a:lstStyle/>
            <a:p>
              <a:pPr algn="ctr" defTabSz="932417"/>
              <a:r>
                <a:rPr lang="en-US" sz="1496" dirty="0" smtClean="0">
                  <a:latin typeface="Segoe" pitchFamily="34" charset="0"/>
                </a:rPr>
                <a:t>MPNS</a:t>
              </a:r>
              <a:endParaRPr lang="en-US" sz="1496" dirty="0">
                <a:latin typeface="Segoe" pitchFamily="34" charset="0"/>
              </a:endParaRPr>
            </a:p>
          </p:txBody>
        </p:sp>
        <p:sp>
          <p:nvSpPr>
            <p:cNvPr id="40"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41" name="Group 40"/>
          <p:cNvGrpSpPr/>
          <p:nvPr/>
        </p:nvGrpSpPr>
        <p:grpSpPr>
          <a:xfrm>
            <a:off x="10888058" y="3663442"/>
            <a:ext cx="1153879" cy="775667"/>
            <a:chOff x="10867162" y="4030738"/>
            <a:chExt cx="1154043" cy="775778"/>
          </a:xfrm>
        </p:grpSpPr>
        <p:sp>
          <p:nvSpPr>
            <p:cNvPr id="43" name="TextBox 42"/>
            <p:cNvSpPr txBox="1"/>
            <p:nvPr/>
          </p:nvSpPr>
          <p:spPr>
            <a:xfrm>
              <a:off x="10867162" y="4571709"/>
              <a:ext cx="1154043" cy="234807"/>
            </a:xfrm>
            <a:prstGeom prst="rect">
              <a:avLst/>
            </a:prstGeom>
            <a:noFill/>
          </p:spPr>
          <p:txBody>
            <a:bodyPr wrap="square" lIns="0" tIns="0" rIns="0" bIns="0" rtlCol="0">
              <a:spAutoFit/>
            </a:bodyPr>
            <a:lstStyle/>
            <a:p>
              <a:pPr algn="ctr" defTabSz="932417"/>
              <a:r>
                <a:rPr lang="en-US" sz="1496" dirty="0" smtClean="0">
                  <a:latin typeface="Segoe" pitchFamily="34" charset="0"/>
                </a:rPr>
                <a:t>GCM</a:t>
              </a:r>
              <a:endParaRPr lang="en-US" sz="1496" dirty="0">
                <a:latin typeface="Segoe" pitchFamily="34" charset="0"/>
              </a:endParaRPr>
            </a:p>
          </p:txBody>
        </p:sp>
        <p:sp>
          <p:nvSpPr>
            <p:cNvPr id="44"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grpSp>
        <p:nvGrpSpPr>
          <p:cNvPr id="46" name="Group 45"/>
          <p:cNvGrpSpPr/>
          <p:nvPr/>
        </p:nvGrpSpPr>
        <p:grpSpPr>
          <a:xfrm>
            <a:off x="10917754" y="4443739"/>
            <a:ext cx="1153879" cy="775667"/>
            <a:chOff x="10867162" y="4030738"/>
            <a:chExt cx="1154043" cy="775778"/>
          </a:xfrm>
        </p:grpSpPr>
        <p:sp>
          <p:nvSpPr>
            <p:cNvPr id="50" name="TextBox 49"/>
            <p:cNvSpPr txBox="1"/>
            <p:nvPr/>
          </p:nvSpPr>
          <p:spPr>
            <a:xfrm>
              <a:off x="10867162" y="4571709"/>
              <a:ext cx="1154043" cy="234807"/>
            </a:xfrm>
            <a:prstGeom prst="rect">
              <a:avLst/>
            </a:prstGeom>
            <a:noFill/>
          </p:spPr>
          <p:txBody>
            <a:bodyPr wrap="square" lIns="0" tIns="0" rIns="0" bIns="0" rtlCol="0">
              <a:spAutoFit/>
            </a:bodyPr>
            <a:lstStyle/>
            <a:p>
              <a:pPr algn="ctr" defTabSz="932417"/>
              <a:r>
                <a:rPr lang="en-US" sz="1496" dirty="0" smtClean="0">
                  <a:latin typeface="Segoe" pitchFamily="34" charset="0"/>
                </a:rPr>
                <a:t>ADM</a:t>
              </a:r>
              <a:endParaRPr lang="en-US" sz="1496" dirty="0">
                <a:latin typeface="Segoe" pitchFamily="34" charset="0"/>
              </a:endParaRPr>
            </a:p>
          </p:txBody>
        </p:sp>
        <p:sp>
          <p:nvSpPr>
            <p:cNvPr id="51" name="Freeform 61"/>
            <p:cNvSpPr>
              <a:spLocks noEditPoints="1"/>
            </p:cNvSpPr>
            <p:nvPr/>
          </p:nvSpPr>
          <p:spPr bwMode="auto">
            <a:xfrm>
              <a:off x="11234078" y="4030738"/>
              <a:ext cx="437383" cy="514270"/>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chemeClr val="tx1"/>
            </a:solidFill>
            <a:ln>
              <a:noFill/>
            </a:ln>
          </p:spPr>
          <p:txBody>
            <a:bodyPr vert="horz" wrap="square" lIns="124330" tIns="62165" rIns="124330" bIns="62165" numCol="1" anchor="t" anchorCtr="0" compatLnSpc="1">
              <a:prstTxWarp prst="textNoShape">
                <a:avLst/>
              </a:prstTxWarp>
            </a:bodyPr>
            <a:lstStyle/>
            <a:p>
              <a:pPr defTabSz="932417"/>
              <a:endParaRPr lang="en-US" sz="1903">
                <a:solidFill>
                  <a:prstClr val="white"/>
                </a:solidFill>
              </a:endParaRPr>
            </a:p>
          </p:txBody>
        </p:sp>
      </p:grpSp>
    </p:spTree>
    <p:extLst>
      <p:ext uri="{BB962C8B-B14F-4D97-AF65-F5344CB8AC3E}">
        <p14:creationId xmlns:p14="http://schemas.microsoft.com/office/powerpoint/2010/main" val="25188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7" end="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Advantages of using Notification Hubs</a:t>
            </a:r>
            <a:endParaRPr lang="en-US" dirty="0"/>
          </a:p>
        </p:txBody>
      </p:sp>
      <p:sp>
        <p:nvSpPr>
          <p:cNvPr id="6" name="Text Placeholder 5"/>
          <p:cNvSpPr>
            <a:spLocks noGrp="1"/>
          </p:cNvSpPr>
          <p:nvPr>
            <p:ph type="body" sz="quarter" idx="10"/>
          </p:nvPr>
        </p:nvSpPr>
        <p:spPr>
          <a:xfrm>
            <a:off x="274639" y="1516062"/>
            <a:ext cx="11887200" cy="4800600"/>
          </a:xfrm>
        </p:spPr>
        <p:txBody>
          <a:bodyPr>
            <a:noAutofit/>
          </a:bodyPr>
          <a:lstStyle/>
          <a:p>
            <a:pPr marL="0" indent="0">
              <a:buNone/>
            </a:pPr>
            <a:r>
              <a:rPr lang="en-US" sz="2800" dirty="0" smtClean="0">
                <a:solidFill>
                  <a:schemeClr val="tx1"/>
                </a:solidFill>
              </a:rPr>
              <a:t>X-plat: from any back-end to any mobile platform</a:t>
            </a:r>
          </a:p>
          <a:p>
            <a:r>
              <a:rPr lang="en-US" sz="1400" dirty="0" smtClean="0"/>
              <a:t>Backend can be on-</a:t>
            </a:r>
            <a:r>
              <a:rPr lang="en-US" sz="1400" dirty="0" err="1" smtClean="0"/>
              <a:t>prem</a:t>
            </a:r>
            <a:r>
              <a:rPr lang="en-US" sz="1400" dirty="0" smtClean="0"/>
              <a:t> or in the cloud, .NET/Node/Java/PHP/Node/anything. </a:t>
            </a:r>
          </a:p>
          <a:p>
            <a:r>
              <a:rPr lang="en-US" sz="1400" dirty="0" smtClean="0"/>
              <a:t>Support Windows Phone/Windows/iOS/Android and Kindle Fire.</a:t>
            </a:r>
            <a:endParaRPr lang="en-US" sz="1400" dirty="0"/>
          </a:p>
          <a:p>
            <a:pPr marL="0" indent="0">
              <a:buNone/>
            </a:pPr>
            <a:r>
              <a:rPr lang="en-US" sz="2800" dirty="0" smtClean="0">
                <a:solidFill>
                  <a:schemeClr val="tx1"/>
                </a:solidFill>
              </a:rPr>
              <a:t>No need to store device information in the app back-end</a:t>
            </a:r>
          </a:p>
          <a:p>
            <a:r>
              <a:rPr lang="en-US" sz="1400" dirty="0"/>
              <a:t>Notification Hub maintains the registry of devices and the associations to users/interest groups</a:t>
            </a:r>
          </a:p>
          <a:p>
            <a:pPr marL="0" indent="0">
              <a:buNone/>
            </a:pPr>
            <a:r>
              <a:rPr lang="en-US" sz="2800" dirty="0" smtClean="0">
                <a:solidFill>
                  <a:schemeClr val="tx1"/>
                </a:solidFill>
              </a:rPr>
              <a:t>Routing and interest groups</a:t>
            </a:r>
            <a:endParaRPr lang="en-US" sz="2800" dirty="0">
              <a:solidFill>
                <a:schemeClr val="tx1"/>
              </a:solidFill>
            </a:endParaRPr>
          </a:p>
          <a:p>
            <a:r>
              <a:rPr lang="en-US" sz="1400" dirty="0"/>
              <a:t>Target individual users and large interest groups using </a:t>
            </a:r>
            <a:r>
              <a:rPr lang="en-US" sz="1400" i="1" dirty="0"/>
              <a:t>tags</a:t>
            </a:r>
          </a:p>
          <a:p>
            <a:pPr marL="0" indent="0">
              <a:buNone/>
            </a:pPr>
            <a:r>
              <a:rPr lang="en-US" sz="2800" dirty="0" smtClean="0">
                <a:solidFill>
                  <a:schemeClr val="tx1"/>
                </a:solidFill>
              </a:rPr>
              <a:t>Personalization and localization</a:t>
            </a:r>
          </a:p>
          <a:p>
            <a:r>
              <a:rPr lang="en-US" sz="1400" dirty="0"/>
              <a:t>Keep your back-end free of presentation concerns like localization and user preferences using </a:t>
            </a:r>
            <a:r>
              <a:rPr lang="en-US" sz="1400" i="1" dirty="0"/>
              <a:t>templates</a:t>
            </a:r>
          </a:p>
          <a:p>
            <a:pPr marL="0" indent="0">
              <a:buNone/>
            </a:pPr>
            <a:r>
              <a:rPr lang="en-US" sz="2800" dirty="0" smtClean="0">
                <a:solidFill>
                  <a:schemeClr val="tx1"/>
                </a:solidFill>
              </a:rPr>
              <a:t>Broadcast at scale, multicast, unicast</a:t>
            </a:r>
          </a:p>
          <a:p>
            <a:r>
              <a:rPr lang="en-US" sz="1400" dirty="0"/>
              <a:t>Push notifications to millions of devices (across platforms) with a single </a:t>
            </a:r>
            <a:r>
              <a:rPr lang="en-US" sz="1400" dirty="0" smtClean="0"/>
              <a:t>call</a:t>
            </a:r>
          </a:p>
          <a:p>
            <a:pPr marL="0" indent="0">
              <a:buNone/>
            </a:pPr>
            <a:r>
              <a:rPr lang="en-US" sz="2800" dirty="0" smtClean="0">
                <a:solidFill>
                  <a:schemeClr val="tx1"/>
                </a:solidFill>
              </a:rPr>
              <a:t>Telemetry</a:t>
            </a:r>
            <a:endParaRPr lang="en-US" sz="2800" dirty="0">
              <a:solidFill>
                <a:schemeClr val="tx1"/>
              </a:solidFill>
            </a:endParaRPr>
          </a:p>
          <a:p>
            <a:r>
              <a:rPr lang="en-US" sz="1400" dirty="0" smtClean="0"/>
              <a:t>Rich telemetry available through portal or APIs</a:t>
            </a:r>
            <a:endParaRPr lang="en-US" sz="1400" dirty="0"/>
          </a:p>
          <a:p>
            <a:endParaRPr lang="en-US" sz="1200" dirty="0" smtClean="0"/>
          </a:p>
        </p:txBody>
      </p:sp>
    </p:spTree>
    <p:extLst>
      <p:ext uri="{BB962C8B-B14F-4D97-AF65-F5344CB8AC3E}">
        <p14:creationId xmlns:p14="http://schemas.microsoft.com/office/powerpoint/2010/main" val="224057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Case studies</a:t>
            </a:r>
            <a:endParaRPr lang="en-US" dirty="0"/>
          </a:p>
        </p:txBody>
      </p:sp>
      <p:sp>
        <p:nvSpPr>
          <p:cNvPr id="5" name="Text Placeholder 4"/>
          <p:cNvSpPr>
            <a:spLocks noGrp="1"/>
          </p:cNvSpPr>
          <p:nvPr>
            <p:ph type="body" sz="quarter" idx="10"/>
          </p:nvPr>
        </p:nvSpPr>
        <p:spPr>
          <a:xfrm>
            <a:off x="274639" y="1212849"/>
            <a:ext cx="5486399" cy="627864"/>
          </a:xfrm>
        </p:spPr>
        <p:txBody>
          <a:bodyPr/>
          <a:lstStyle/>
          <a:p>
            <a:r>
              <a:rPr lang="en-US" sz="3200" dirty="0" smtClean="0"/>
              <a:t>Bing (news, finance, sports, …)</a:t>
            </a:r>
            <a:endParaRPr lang="en-US" sz="3200" dirty="0"/>
          </a:p>
        </p:txBody>
      </p:sp>
      <p:sp>
        <p:nvSpPr>
          <p:cNvPr id="6" name="Text Placeholder 5"/>
          <p:cNvSpPr>
            <a:spLocks noGrp="1"/>
          </p:cNvSpPr>
          <p:nvPr>
            <p:ph type="body" sz="quarter" idx="11"/>
          </p:nvPr>
        </p:nvSpPr>
        <p:spPr>
          <a:xfrm>
            <a:off x="6675439" y="1212849"/>
            <a:ext cx="5486399" cy="627864"/>
          </a:xfrm>
        </p:spPr>
        <p:txBody>
          <a:bodyPr/>
          <a:lstStyle/>
          <a:p>
            <a:r>
              <a:rPr lang="en-US" sz="3200" dirty="0" smtClean="0"/>
              <a:t>Sochi 2014</a:t>
            </a:r>
            <a:endParaRPr lang="en-US" sz="3200" dirty="0"/>
          </a:p>
        </p:txBody>
      </p:sp>
      <p:sp>
        <p:nvSpPr>
          <p:cNvPr id="7" name="Rectangle 6"/>
          <p:cNvSpPr/>
          <p:nvPr/>
        </p:nvSpPr>
        <p:spPr bwMode="auto">
          <a:xfrm>
            <a:off x="457200" y="2125663"/>
            <a:ext cx="2560638" cy="22097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Preinstalled on windows</a:t>
            </a:r>
          </a:p>
        </p:txBody>
      </p:sp>
      <p:sp>
        <p:nvSpPr>
          <p:cNvPr id="8" name="Rectangle 7"/>
          <p:cNvSpPr/>
          <p:nvPr/>
        </p:nvSpPr>
        <p:spPr bwMode="auto">
          <a:xfrm>
            <a:off x="3170237" y="2125663"/>
            <a:ext cx="2590801" cy="22097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Millions of devices</a:t>
            </a:r>
          </a:p>
        </p:txBody>
      </p:sp>
      <p:sp>
        <p:nvSpPr>
          <p:cNvPr id="9" name="Rectangle 8"/>
          <p:cNvSpPr/>
          <p:nvPr/>
        </p:nvSpPr>
        <p:spPr bwMode="auto">
          <a:xfrm>
            <a:off x="464107" y="4440496"/>
            <a:ext cx="2560638" cy="2087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Millions of notifications/day</a:t>
            </a:r>
          </a:p>
        </p:txBody>
      </p:sp>
      <p:sp>
        <p:nvSpPr>
          <p:cNvPr id="10" name="Rectangle 9"/>
          <p:cNvSpPr/>
          <p:nvPr/>
        </p:nvSpPr>
        <p:spPr bwMode="auto">
          <a:xfrm>
            <a:off x="3170236" y="4440496"/>
            <a:ext cx="2590801" cy="20746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Minutes to delivery</a:t>
            </a:r>
          </a:p>
        </p:txBody>
      </p:sp>
      <p:sp>
        <p:nvSpPr>
          <p:cNvPr id="11" name="Rectangle 10"/>
          <p:cNvSpPr/>
          <p:nvPr/>
        </p:nvSpPr>
        <p:spPr bwMode="auto">
          <a:xfrm>
            <a:off x="6705601" y="2125663"/>
            <a:ext cx="2560638" cy="22097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Interest groups</a:t>
            </a:r>
          </a:p>
          <a:p>
            <a:pPr defTabSz="932472" fontAlgn="base">
              <a:lnSpc>
                <a:spcPct val="90000"/>
              </a:lnSpc>
              <a:spcBef>
                <a:spcPct val="0"/>
              </a:spcBef>
              <a:spcAft>
                <a:spcPct val="0"/>
              </a:spcAft>
            </a:pPr>
            <a:r>
              <a:rPr lang="en-US" sz="1200" dirty="0" smtClean="0">
                <a:solidFill>
                  <a:schemeClr val="bg2"/>
                </a:solidFill>
                <a:ea typeface="Segoe UI" pitchFamily="34" charset="0"/>
                <a:cs typeface="Segoe UI" pitchFamily="34" charset="0"/>
              </a:rPr>
              <a:t>(countries, disciplines, athletes)</a:t>
            </a:r>
          </a:p>
        </p:txBody>
      </p:sp>
      <p:sp>
        <p:nvSpPr>
          <p:cNvPr id="12" name="Rectangle 11"/>
          <p:cNvSpPr/>
          <p:nvPr/>
        </p:nvSpPr>
        <p:spPr bwMode="auto">
          <a:xfrm>
            <a:off x="9418638" y="2125663"/>
            <a:ext cx="2590801" cy="22097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Localized notifications</a:t>
            </a:r>
          </a:p>
        </p:txBody>
      </p:sp>
      <p:sp>
        <p:nvSpPr>
          <p:cNvPr id="13" name="Rectangle 12"/>
          <p:cNvSpPr/>
          <p:nvPr/>
        </p:nvSpPr>
        <p:spPr bwMode="auto">
          <a:xfrm>
            <a:off x="6712508" y="4440496"/>
            <a:ext cx="2560638" cy="2087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Million devices</a:t>
            </a:r>
          </a:p>
          <a:p>
            <a:pPr defTabSz="932472" fontAlgn="base">
              <a:lnSpc>
                <a:spcPct val="90000"/>
              </a:lnSpc>
              <a:spcBef>
                <a:spcPct val="0"/>
              </a:spcBef>
              <a:spcAft>
                <a:spcPct val="0"/>
              </a:spcAft>
            </a:pPr>
            <a:r>
              <a:rPr lang="en-US" sz="1200" dirty="0" smtClean="0">
                <a:solidFill>
                  <a:schemeClr val="bg2"/>
                </a:solidFill>
                <a:ea typeface="Segoe UI" pitchFamily="34" charset="0"/>
                <a:cs typeface="Segoe UI" pitchFamily="34" charset="0"/>
              </a:rPr>
              <a:t>(iOS, Android, WP)</a:t>
            </a:r>
          </a:p>
        </p:txBody>
      </p:sp>
      <p:sp>
        <p:nvSpPr>
          <p:cNvPr id="14" name="Rectangle 13"/>
          <p:cNvSpPr/>
          <p:nvPr/>
        </p:nvSpPr>
        <p:spPr bwMode="auto">
          <a:xfrm>
            <a:off x="9418637" y="4440496"/>
            <a:ext cx="2590801" cy="20746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chemeClr val="bg2"/>
                </a:solidFill>
                <a:ea typeface="Segoe UI" pitchFamily="34" charset="0"/>
                <a:cs typeface="Segoe UI" pitchFamily="34" charset="0"/>
              </a:rPr>
              <a:t>Million notifications</a:t>
            </a:r>
          </a:p>
        </p:txBody>
      </p:sp>
      <p:pic>
        <p:nvPicPr>
          <p:cNvPr id="15" name="Picture 2" descr="\\MAGNUM\Projects\Microsoft\Cloud Power FY12\Design\ICONS_PNG\Devices.png"/>
          <p:cNvPicPr>
            <a:picLocks noChangeAspect="1" noChangeArrowheads="1"/>
          </p:cNvPicPr>
          <p:nvPr/>
        </p:nvPicPr>
        <p:blipFill>
          <a:blip r:embed="rId2" cstate="print">
            <a:duotone>
              <a:schemeClr val="accent6">
                <a:shade val="45000"/>
                <a:satMod val="135000"/>
              </a:schemeClr>
              <a:prstClr val="white"/>
            </a:duotone>
          </a:blip>
          <a:srcRect l="2000" t="50000" r="46000" b="4000"/>
          <a:stretch>
            <a:fillRect/>
          </a:stretch>
        </p:blipFill>
        <p:spPr bwMode="auto">
          <a:xfrm>
            <a:off x="1074104" y="2498095"/>
            <a:ext cx="757825" cy="670209"/>
          </a:xfrm>
          <a:prstGeom prst="rect">
            <a:avLst/>
          </a:prstGeom>
          <a:noFill/>
          <a:ln>
            <a:noFill/>
          </a:ln>
        </p:spPr>
      </p:pic>
      <p:pic>
        <p:nvPicPr>
          <p:cNvPr id="16" name="Picture 2" descr="\\MAGNUM\Projects\Microsoft\Cloud Power FY12\Design\ICONS_PNG\Devices.png"/>
          <p:cNvPicPr>
            <a:picLocks noChangeAspect="1" noChangeArrowheads="1"/>
          </p:cNvPicPr>
          <p:nvPr/>
        </p:nvPicPr>
        <p:blipFill>
          <a:blip r:embed="rId2" cstate="print">
            <a:duotone>
              <a:schemeClr val="accent6">
                <a:shade val="45000"/>
                <a:satMod val="135000"/>
              </a:schemeClr>
              <a:prstClr val="white"/>
            </a:duotone>
          </a:blip>
          <a:srcRect l="56000" t="50000" r="10000" b="4000"/>
          <a:stretch>
            <a:fillRect/>
          </a:stretch>
        </p:blipFill>
        <p:spPr bwMode="auto">
          <a:xfrm>
            <a:off x="1952791" y="2559149"/>
            <a:ext cx="443458" cy="599817"/>
          </a:xfrm>
          <a:prstGeom prst="rect">
            <a:avLst/>
          </a:prstGeom>
          <a:noFill/>
          <a:ln>
            <a:noFill/>
          </a:ln>
        </p:spPr>
      </p:pic>
      <p:sp>
        <p:nvSpPr>
          <p:cNvPr id="17" name="TextBox 16"/>
          <p:cNvSpPr txBox="1"/>
          <p:nvPr/>
        </p:nvSpPr>
        <p:spPr>
          <a:xfrm>
            <a:off x="3627233" y="2295826"/>
            <a:ext cx="1526700"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chemeClr val="tx2">
                    <a:lumMod val="75000"/>
                  </a:schemeClr>
                </a:solidFill>
              </a:rPr>
              <a:t>10s</a:t>
            </a:r>
            <a:endParaRPr lang="en-US" sz="2400" dirty="0" smtClean="0">
              <a:solidFill>
                <a:schemeClr val="tx2">
                  <a:lumMod val="75000"/>
                </a:schemeClr>
              </a:solidFill>
            </a:endParaRPr>
          </a:p>
        </p:txBody>
      </p:sp>
      <p:sp>
        <p:nvSpPr>
          <p:cNvPr id="18" name="TextBox 17"/>
          <p:cNvSpPr txBox="1"/>
          <p:nvPr/>
        </p:nvSpPr>
        <p:spPr>
          <a:xfrm>
            <a:off x="1112705" y="4576887"/>
            <a:ext cx="1310295"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chemeClr val="tx2">
                    <a:lumMod val="75000"/>
                  </a:schemeClr>
                </a:solidFill>
              </a:rPr>
              <a:t>3+</a:t>
            </a:r>
            <a:endParaRPr lang="en-US" sz="2400" dirty="0" smtClean="0">
              <a:solidFill>
                <a:schemeClr val="tx2">
                  <a:lumMod val="75000"/>
                </a:schemeClr>
              </a:solidFill>
            </a:endParaRPr>
          </a:p>
        </p:txBody>
      </p:sp>
      <p:sp>
        <p:nvSpPr>
          <p:cNvPr id="19" name="TextBox 18"/>
          <p:cNvSpPr txBox="1"/>
          <p:nvPr/>
        </p:nvSpPr>
        <p:spPr>
          <a:xfrm>
            <a:off x="3735435" y="4576887"/>
            <a:ext cx="1310295"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chemeClr val="tx2">
                    <a:lumMod val="75000"/>
                  </a:schemeClr>
                </a:solidFill>
              </a:rPr>
              <a:t>&lt;2</a:t>
            </a:r>
            <a:endParaRPr lang="en-US" sz="2400" dirty="0" smtClean="0">
              <a:solidFill>
                <a:schemeClr val="tx2">
                  <a:lumMod val="75000"/>
                </a:schemeClr>
              </a:solidFill>
            </a:endParaRPr>
          </a:p>
        </p:txBody>
      </p:sp>
      <p:sp>
        <p:nvSpPr>
          <p:cNvPr id="20" name="TextBox 19"/>
          <p:cNvSpPr txBox="1"/>
          <p:nvPr/>
        </p:nvSpPr>
        <p:spPr>
          <a:xfrm>
            <a:off x="7021888" y="2295826"/>
            <a:ext cx="1941878"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chemeClr val="tx2">
                    <a:lumMod val="75000"/>
                  </a:schemeClr>
                </a:solidFill>
              </a:rPr>
              <a:t>100s</a:t>
            </a:r>
            <a:endParaRPr lang="en-US" sz="2400" dirty="0" smtClean="0">
              <a:solidFill>
                <a:schemeClr val="tx2">
                  <a:lumMod val="75000"/>
                </a:schemeClr>
              </a:solidFill>
            </a:endParaRPr>
          </a:p>
        </p:txBody>
      </p:sp>
      <p:pic>
        <p:nvPicPr>
          <p:cNvPr id="21" name="Picture 2" descr="\\MAGNUM\Projects\Microsoft\Cloud Power FY12\Design\Icons\PNGs\Cloud_on_your_terms.png"/>
          <p:cNvPicPr>
            <a:picLocks noChangeAspect="1" noChangeArrowheads="1"/>
          </p:cNvPicPr>
          <p:nvPr/>
        </p:nvPicPr>
        <p:blipFill>
          <a:blip r:embed="rId3" cstate="print">
            <a:duotone>
              <a:schemeClr val="accent6">
                <a:shade val="45000"/>
                <a:satMod val="135000"/>
              </a:schemeClr>
              <a:prstClr val="white"/>
            </a:duotone>
          </a:blip>
          <a:stretch>
            <a:fillRect/>
          </a:stretch>
        </p:blipFill>
        <p:spPr bwMode="auto">
          <a:xfrm>
            <a:off x="9913937" y="2111099"/>
            <a:ext cx="1600200" cy="1599784"/>
          </a:xfrm>
          <a:prstGeom prst="rect">
            <a:avLst/>
          </a:prstGeom>
          <a:noFill/>
          <a:ln>
            <a:noFill/>
          </a:ln>
        </p:spPr>
      </p:pic>
      <p:sp>
        <p:nvSpPr>
          <p:cNvPr id="22" name="TextBox 21"/>
          <p:cNvSpPr txBox="1"/>
          <p:nvPr/>
        </p:nvSpPr>
        <p:spPr>
          <a:xfrm>
            <a:off x="7330772" y="4578475"/>
            <a:ext cx="1310295"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chemeClr val="tx2">
                    <a:lumMod val="75000"/>
                  </a:schemeClr>
                </a:solidFill>
              </a:rPr>
              <a:t>3+</a:t>
            </a:r>
            <a:endParaRPr lang="en-US" sz="2400" dirty="0" smtClean="0">
              <a:solidFill>
                <a:schemeClr val="tx2">
                  <a:lumMod val="75000"/>
                </a:schemeClr>
              </a:solidFill>
            </a:endParaRPr>
          </a:p>
        </p:txBody>
      </p:sp>
      <p:sp>
        <p:nvSpPr>
          <p:cNvPr id="23" name="TextBox 22"/>
          <p:cNvSpPr txBox="1"/>
          <p:nvPr/>
        </p:nvSpPr>
        <p:spPr>
          <a:xfrm>
            <a:off x="9643711" y="4584950"/>
            <a:ext cx="2140651" cy="1126462"/>
          </a:xfrm>
          <a:prstGeom prst="rect">
            <a:avLst/>
          </a:prstGeom>
          <a:noFill/>
        </p:spPr>
        <p:txBody>
          <a:bodyPr wrap="none" lIns="182880" tIns="146304" rIns="182880" bIns="146304" rtlCol="0">
            <a:spAutoFit/>
          </a:bodyPr>
          <a:lstStyle/>
          <a:p>
            <a:pPr>
              <a:lnSpc>
                <a:spcPct val="90000"/>
              </a:lnSpc>
              <a:spcAft>
                <a:spcPts val="600"/>
              </a:spcAft>
            </a:pPr>
            <a:r>
              <a:rPr lang="en-US" sz="6000" dirty="0" smtClean="0">
                <a:solidFill>
                  <a:schemeClr val="tx2">
                    <a:lumMod val="75000"/>
                  </a:schemeClr>
                </a:solidFill>
              </a:rPr>
              <a:t>150+</a:t>
            </a:r>
            <a:endParaRPr lang="en-US" sz="2400" dirty="0" smtClean="0">
              <a:solidFill>
                <a:schemeClr val="tx2">
                  <a:lumMod val="75000"/>
                </a:schemeClr>
              </a:solidFill>
            </a:endParaRPr>
          </a:p>
        </p:txBody>
      </p:sp>
    </p:spTree>
    <p:extLst>
      <p:ext uri="{BB962C8B-B14F-4D97-AF65-F5344CB8AC3E}">
        <p14:creationId xmlns:p14="http://schemas.microsoft.com/office/powerpoint/2010/main" val="15089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animBg="1"/>
      <p:bldP spid="8" grpId="0" animBg="1"/>
      <p:bldP spid="9" grpId="0" animBg="1"/>
      <p:bldP spid="10" grpId="0" animBg="1"/>
      <p:bldP spid="11" grpId="0" animBg="1"/>
      <p:bldP spid="12" grpId="0" animBg="1"/>
      <p:bldP spid="13" grpId="0" animBg="1"/>
      <p:bldP spid="14" grpId="0" animBg="1"/>
      <p:bldP spid="17" grpId="0"/>
      <p:bldP spid="18" grpId="0"/>
      <p:bldP spid="19" grpId="0"/>
      <p:bldP spid="20"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Case Studies, continued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3536" y="3434552"/>
            <a:ext cx="1918463" cy="97202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747" y="3040706"/>
            <a:ext cx="1243471" cy="1243471"/>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832" t="21155" r="13830" b="23557"/>
          <a:stretch/>
        </p:blipFill>
        <p:spPr>
          <a:xfrm>
            <a:off x="823478" y="1597626"/>
            <a:ext cx="2778578" cy="12781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108" y="5099747"/>
            <a:ext cx="2907321" cy="91580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2816" y="1470527"/>
            <a:ext cx="1532344" cy="153234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7868" y="1073405"/>
            <a:ext cx="2545230" cy="186520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15309" y="3149249"/>
            <a:ext cx="2056838" cy="1542628"/>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9575" y="4816682"/>
            <a:ext cx="3001817" cy="158348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5047" y="4919677"/>
            <a:ext cx="1837360" cy="1275945"/>
          </a:xfrm>
          <a:prstGeom prst="rect">
            <a:avLst/>
          </a:prstGeom>
        </p:spPr>
      </p:pic>
    </p:spTree>
    <p:extLst>
      <p:ext uri="{BB962C8B-B14F-4D97-AF65-F5344CB8AC3E}">
        <p14:creationId xmlns:p14="http://schemas.microsoft.com/office/powerpoint/2010/main" val="26712650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3" name="Text Placeholder 2"/>
          <p:cNvSpPr>
            <a:spLocks noGrp="1"/>
          </p:cNvSpPr>
          <p:nvPr>
            <p:ph type="body" sz="quarter" idx="10"/>
          </p:nvPr>
        </p:nvSpPr>
        <p:spPr>
          <a:xfrm>
            <a:off x="274639" y="1668463"/>
            <a:ext cx="11887200" cy="2880789"/>
          </a:xfrm>
        </p:spPr>
        <p:txBody>
          <a:bodyPr/>
          <a:lstStyle/>
          <a:p>
            <a:pPr>
              <a:buFont typeface="Arial" panose="020B0604020202020204" pitchFamily="34" charset="0"/>
              <a:buChar char="•"/>
            </a:pPr>
            <a:r>
              <a:rPr lang="en-US" dirty="0" smtClean="0"/>
              <a:t>Mobile Services integration GA</a:t>
            </a:r>
          </a:p>
          <a:p>
            <a:pPr>
              <a:buFont typeface="Arial" panose="020B0604020202020204" pitchFamily="34" charset="0"/>
              <a:buChar char="•"/>
            </a:pPr>
            <a:r>
              <a:rPr lang="en-US" dirty="0" smtClean="0"/>
              <a:t>Scheduled notifications</a:t>
            </a:r>
          </a:p>
          <a:p>
            <a:pPr>
              <a:buFont typeface="Arial" panose="020B0604020202020204" pitchFamily="34" charset="0"/>
              <a:buChar char="•"/>
            </a:pPr>
            <a:r>
              <a:rPr lang="en-US" dirty="0" smtClean="0"/>
              <a:t>Bulk registration management</a:t>
            </a:r>
          </a:p>
          <a:p>
            <a:pPr>
              <a:buFont typeface="Arial" panose="020B0604020202020204" pitchFamily="34" charset="0"/>
              <a:buChar char="•"/>
            </a:pPr>
            <a:r>
              <a:rPr lang="en-US" dirty="0" smtClean="0"/>
              <a:t>Per-message telemetry</a:t>
            </a:r>
          </a:p>
        </p:txBody>
      </p:sp>
    </p:spTree>
    <p:extLst>
      <p:ext uri="{BB962C8B-B14F-4D97-AF65-F5344CB8AC3E}">
        <p14:creationId xmlns:p14="http://schemas.microsoft.com/office/powerpoint/2010/main" val="3366238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Some snippets</a:t>
            </a:r>
            <a:endParaRPr lang="en-US" dirty="0"/>
          </a:p>
        </p:txBody>
      </p:sp>
      <p:sp>
        <p:nvSpPr>
          <p:cNvPr id="7" name="Text Placeholder 6"/>
          <p:cNvSpPr>
            <a:spLocks noGrp="1"/>
          </p:cNvSpPr>
          <p:nvPr>
            <p:ph type="body" sz="quarter" idx="10"/>
          </p:nvPr>
        </p:nvSpPr>
        <p:spPr>
          <a:xfrm>
            <a:off x="274639" y="1212849"/>
            <a:ext cx="5486399" cy="683264"/>
          </a:xfrm>
        </p:spPr>
        <p:txBody>
          <a:bodyPr/>
          <a:lstStyle/>
          <a:p>
            <a:r>
              <a:rPr lang="en-US" dirty="0" smtClean="0"/>
              <a:t>Register</a:t>
            </a:r>
            <a:endParaRPr lang="en-US" dirty="0"/>
          </a:p>
        </p:txBody>
      </p:sp>
      <p:sp>
        <p:nvSpPr>
          <p:cNvPr id="8" name="Text Placeholder 7"/>
          <p:cNvSpPr>
            <a:spLocks noGrp="1"/>
          </p:cNvSpPr>
          <p:nvPr>
            <p:ph type="body" sz="quarter" idx="11"/>
          </p:nvPr>
        </p:nvSpPr>
        <p:spPr>
          <a:xfrm>
            <a:off x="6218239" y="1212849"/>
            <a:ext cx="5943600" cy="683264"/>
          </a:xfrm>
        </p:spPr>
        <p:txBody>
          <a:bodyPr/>
          <a:lstStyle/>
          <a:p>
            <a:r>
              <a:rPr lang="en-US" dirty="0" smtClean="0"/>
              <a:t>Send</a:t>
            </a:r>
            <a:endParaRPr lang="en-US" dirty="0"/>
          </a:p>
        </p:txBody>
      </p:sp>
      <p:sp>
        <p:nvSpPr>
          <p:cNvPr id="9" name="Rectangle 8"/>
          <p:cNvSpPr/>
          <p:nvPr/>
        </p:nvSpPr>
        <p:spPr bwMode="auto">
          <a:xfrm>
            <a:off x="457199" y="2125663"/>
            <a:ext cx="5684838" cy="12953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Windows / Windows Phone</a:t>
            </a:r>
          </a:p>
          <a:p>
            <a:pPr defTabSz="932472" fontAlgn="base">
              <a:lnSpc>
                <a:spcPct val="90000"/>
              </a:lnSpc>
              <a:spcBef>
                <a:spcPct val="0"/>
              </a:spcBef>
              <a:spcAft>
                <a:spcPct val="0"/>
              </a:spcAft>
            </a:pPr>
            <a:r>
              <a:rPr lang="en-US" sz="1600" dirty="0" smtClean="0">
                <a:solidFill>
                  <a:schemeClr val="bg2"/>
                </a:solidFill>
                <a:latin typeface="Consolas" panose="020B0609020204030204" pitchFamily="49" charset="0"/>
                <a:cs typeface="Consolas" panose="020B0609020204030204" pitchFamily="49" charset="0"/>
              </a:rPr>
              <a:t>await </a:t>
            </a:r>
            <a:r>
              <a:rPr lang="en-US" sz="1600" dirty="0">
                <a:solidFill>
                  <a:schemeClr val="bg2"/>
                </a:solidFill>
                <a:latin typeface="Consolas" panose="020B0609020204030204" pitchFamily="49" charset="0"/>
                <a:cs typeface="Consolas" panose="020B0609020204030204" pitchFamily="49" charset="0"/>
              </a:rPr>
              <a:t>hub.RegisterNativeAsync(</a:t>
            </a:r>
            <a:r>
              <a:rPr lang="en-US" sz="1600" dirty="0" err="1">
                <a:solidFill>
                  <a:schemeClr val="bg2"/>
                </a:solidFill>
                <a:latin typeface="Consolas" panose="020B0609020204030204" pitchFamily="49" charset="0"/>
                <a:cs typeface="Consolas" panose="020B0609020204030204" pitchFamily="49" charset="0"/>
              </a:rPr>
              <a:t>channel.Uri</a:t>
            </a:r>
            <a:r>
              <a:rPr lang="en-US" sz="1600" dirty="0">
                <a:solidFill>
                  <a:schemeClr val="bg2"/>
                </a:solidFill>
                <a:latin typeface="Consolas" panose="020B0609020204030204" pitchFamily="49" charset="0"/>
                <a:cs typeface="Consolas" panose="020B0609020204030204" pitchFamily="49" charset="0"/>
              </a:rPr>
              <a:t>);</a:t>
            </a:r>
          </a:p>
          <a:p>
            <a:pPr defTabSz="932472" fontAlgn="base">
              <a:lnSpc>
                <a:spcPct val="90000"/>
              </a:lnSpc>
              <a:spcBef>
                <a:spcPct val="0"/>
              </a:spcBef>
              <a:spcAft>
                <a:spcPct val="0"/>
              </a:spcAft>
            </a:pPr>
            <a:endParaRPr lang="en-US" sz="2400" dirty="0" smtClean="0">
              <a:solidFill>
                <a:schemeClr val="bg2"/>
              </a:solidFill>
              <a:ea typeface="Segoe UI" pitchFamily="34" charset="0"/>
              <a:cs typeface="Segoe UI" pitchFamily="34" charset="0"/>
            </a:endParaRPr>
          </a:p>
        </p:txBody>
      </p:sp>
      <p:sp>
        <p:nvSpPr>
          <p:cNvPr id="12" name="Rectangle 11"/>
          <p:cNvSpPr/>
          <p:nvPr/>
        </p:nvSpPr>
        <p:spPr bwMode="auto">
          <a:xfrm>
            <a:off x="457199" y="3497263"/>
            <a:ext cx="5684838" cy="1295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iOS</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ea typeface="Segoe UI" pitchFamily="34" charset="0"/>
                <a:cs typeface="Consolas" panose="020B0609020204030204" pitchFamily="49" charset="0"/>
              </a:rPr>
              <a:t>[hub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registerNativeWithDeviceToken:deviceToken</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ea typeface="Segoe UI" pitchFamily="34" charset="0"/>
                <a:cs typeface="Consolas" panose="020B0609020204030204" pitchFamily="49" charset="0"/>
              </a:rPr>
              <a:t>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tags:nil</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ea typeface="Segoe UI" pitchFamily="34" charset="0"/>
                <a:cs typeface="Consolas" panose="020B0609020204030204" pitchFamily="49" charset="0"/>
              </a:rPr>
              <a:t>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completion</a:t>
            </a:r>
            <a:r>
              <a:rPr lang="en-US" sz="1600" dirty="0">
                <a:solidFill>
                  <a:schemeClr val="bg2"/>
                </a:solidFill>
                <a:latin typeface="Consolas" panose="020B0609020204030204" pitchFamily="49" charset="0"/>
                <a:ea typeface="Segoe UI" pitchFamily="34" charset="0"/>
                <a:cs typeface="Consolas" panose="020B0609020204030204" pitchFamily="49" charset="0"/>
              </a:rPr>
              <a:t>:^(NSError* error) </a:t>
            </a:r>
            <a:r>
              <a:rPr lang="en-US" sz="1600" dirty="0" smtClean="0">
                <a:solidFill>
                  <a:schemeClr val="bg2"/>
                </a:solidFill>
                <a:latin typeface="Consolas" panose="020B0609020204030204" pitchFamily="49" charset="0"/>
                <a:ea typeface="Segoe UI" pitchFamily="34" charset="0"/>
                <a:cs typeface="Consolas" panose="020B0609020204030204" pitchFamily="49" charset="0"/>
              </a:rPr>
              <a:t>{ … }];</a:t>
            </a:r>
            <a:endParaRPr lang="en-US" sz="1600" dirty="0">
              <a:solidFill>
                <a:schemeClr val="bg2"/>
              </a:solidFill>
              <a:latin typeface="Consolas" panose="020B0609020204030204" pitchFamily="49" charset="0"/>
              <a:ea typeface="Segoe UI" pitchFamily="34" charset="0"/>
              <a:cs typeface="Consolas" panose="020B0609020204030204" pitchFamily="49" charset="0"/>
            </a:endParaRPr>
          </a:p>
          <a:p>
            <a:pPr defTabSz="932472" fontAlgn="base">
              <a:lnSpc>
                <a:spcPct val="90000"/>
              </a:lnSpc>
              <a:spcBef>
                <a:spcPct val="0"/>
              </a:spcBef>
              <a:spcAft>
                <a:spcPct val="0"/>
              </a:spcAft>
            </a:pPr>
            <a:endParaRPr lang="en-US" sz="2400" dirty="0" err="1" smtClean="0">
              <a:solidFill>
                <a:schemeClr val="bg2"/>
              </a:solidFill>
              <a:ea typeface="Segoe UI" pitchFamily="34" charset="0"/>
              <a:cs typeface="Segoe UI" pitchFamily="34" charset="0"/>
            </a:endParaRPr>
          </a:p>
        </p:txBody>
      </p:sp>
      <p:sp>
        <p:nvSpPr>
          <p:cNvPr id="13" name="Rectangle 12"/>
          <p:cNvSpPr/>
          <p:nvPr/>
        </p:nvSpPr>
        <p:spPr bwMode="auto">
          <a:xfrm>
            <a:off x="457200" y="4869393"/>
            <a:ext cx="5684838" cy="12948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Android / Kindle</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cs typeface="Consolas" panose="020B0609020204030204" pitchFamily="49" charset="0"/>
              </a:rPr>
              <a:t>hub.register(</a:t>
            </a:r>
            <a:r>
              <a:rPr lang="en-US" sz="1600" dirty="0" err="1">
                <a:solidFill>
                  <a:schemeClr val="bg2"/>
                </a:solidFill>
                <a:latin typeface="Consolas" panose="020B0609020204030204" pitchFamily="49" charset="0"/>
                <a:cs typeface="Consolas" panose="020B0609020204030204" pitchFamily="49" charset="0"/>
              </a:rPr>
              <a:t>regid</a:t>
            </a:r>
            <a:r>
              <a:rPr lang="en-US" sz="1600" dirty="0">
                <a:solidFill>
                  <a:schemeClr val="bg2"/>
                </a:solidFill>
                <a:latin typeface="Consolas" panose="020B0609020204030204" pitchFamily="49" charset="0"/>
                <a:cs typeface="Consolas" panose="020B0609020204030204" pitchFamily="49" charset="0"/>
              </a:rPr>
              <a:t>);</a:t>
            </a:r>
          </a:p>
          <a:p>
            <a:pPr defTabSz="932472" fontAlgn="base">
              <a:lnSpc>
                <a:spcPct val="90000"/>
              </a:lnSpc>
              <a:spcBef>
                <a:spcPct val="0"/>
              </a:spcBef>
              <a:spcAft>
                <a:spcPct val="0"/>
              </a:spcAft>
            </a:pPr>
            <a:endParaRPr lang="en-US" sz="2400" dirty="0" smtClean="0">
              <a:solidFill>
                <a:schemeClr val="bg2"/>
              </a:solidFill>
              <a:ea typeface="Segoe UI" pitchFamily="34" charset="0"/>
              <a:cs typeface="Segoe UI" pitchFamily="34" charset="0"/>
            </a:endParaRPr>
          </a:p>
        </p:txBody>
      </p:sp>
      <p:sp>
        <p:nvSpPr>
          <p:cNvPr id="17" name="Rectangle 16"/>
          <p:cNvSpPr/>
          <p:nvPr/>
        </p:nvSpPr>
        <p:spPr bwMode="auto">
          <a:xfrm>
            <a:off x="6218238" y="2124714"/>
            <a:ext cx="5761037" cy="12953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.NET</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cs typeface="Consolas" panose="020B0609020204030204" pitchFamily="49" charset="0"/>
              </a:rPr>
              <a:t>var toast = @“&lt;notification payload&gt;";</a:t>
            </a:r>
          </a:p>
          <a:p>
            <a:pPr defTabSz="932472" fontAlgn="base">
              <a:lnSpc>
                <a:spcPct val="90000"/>
              </a:lnSpc>
              <a:spcBef>
                <a:spcPct val="0"/>
              </a:spcBef>
              <a:spcAft>
                <a:spcPct val="0"/>
              </a:spcAft>
            </a:pPr>
            <a:r>
              <a:rPr lang="en-US" sz="1600" dirty="0" smtClean="0">
                <a:solidFill>
                  <a:schemeClr val="bg2"/>
                </a:solidFill>
                <a:latin typeface="Consolas" panose="020B0609020204030204" pitchFamily="49" charset="0"/>
                <a:cs typeface="Consolas" panose="020B0609020204030204" pitchFamily="49" charset="0"/>
              </a:rPr>
              <a:t>hub.SendWindowsNativeNotificationAsync(toast</a:t>
            </a:r>
            <a:r>
              <a:rPr lang="en-US" sz="1600" dirty="0">
                <a:solidFill>
                  <a:schemeClr val="bg2"/>
                </a:solidFill>
                <a:latin typeface="Consolas" panose="020B0609020204030204" pitchFamily="49" charset="0"/>
                <a:cs typeface="Consolas" panose="020B0609020204030204" pitchFamily="49" charset="0"/>
              </a:rPr>
              <a:t>);</a:t>
            </a:r>
          </a:p>
          <a:p>
            <a:pPr defTabSz="932472" fontAlgn="base">
              <a:lnSpc>
                <a:spcPct val="90000"/>
              </a:lnSpc>
              <a:spcBef>
                <a:spcPct val="0"/>
              </a:spcBef>
              <a:spcAft>
                <a:spcPct val="0"/>
              </a:spcAft>
            </a:pPr>
            <a:endParaRPr lang="en-US" sz="2400" dirty="0" smtClean="0">
              <a:solidFill>
                <a:schemeClr val="bg2"/>
              </a:solidFill>
              <a:ea typeface="Segoe UI" pitchFamily="34" charset="0"/>
              <a:cs typeface="Segoe UI" pitchFamily="34" charset="0"/>
            </a:endParaRPr>
          </a:p>
        </p:txBody>
      </p:sp>
      <p:sp>
        <p:nvSpPr>
          <p:cNvPr id="20" name="Rectangle 19"/>
          <p:cNvSpPr/>
          <p:nvPr/>
        </p:nvSpPr>
        <p:spPr bwMode="auto">
          <a:xfrm>
            <a:off x="6218238" y="3497263"/>
            <a:ext cx="5761037" cy="2667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smtClean="0">
                <a:solidFill>
                  <a:schemeClr val="accent6"/>
                </a:solidFill>
                <a:ea typeface="Segoe UI" pitchFamily="34" charset="0"/>
                <a:cs typeface="Segoe UI" pitchFamily="34" charset="0"/>
              </a:rPr>
              <a:t>Node / Mobile Services</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cs typeface="Consolas" panose="020B0609020204030204" pitchFamily="49" charset="0"/>
              </a:rPr>
              <a:t>h</a:t>
            </a:r>
            <a:r>
              <a:rPr lang="en-US" sz="1600" dirty="0" smtClean="0">
                <a:solidFill>
                  <a:schemeClr val="bg2"/>
                </a:solidFill>
                <a:latin typeface="Consolas" panose="020B0609020204030204" pitchFamily="49" charset="0"/>
                <a:cs typeface="Consolas" panose="020B0609020204030204" pitchFamily="49" charset="0"/>
              </a:rPr>
              <a:t>ubService.wns.sendToastText01(null</a:t>
            </a:r>
            <a:r>
              <a:rPr lang="en-US" sz="1600" dirty="0">
                <a:solidFill>
                  <a:schemeClr val="bg2"/>
                </a:solidFill>
                <a:latin typeface="Consolas" panose="020B0609020204030204" pitchFamily="49" charset="0"/>
                <a:cs typeface="Consolas" panose="020B0609020204030204" pitchFamily="49" charset="0"/>
              </a:rPr>
              <a:t>, </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text1: 'Hello from </a:t>
            </a:r>
            <a:r>
              <a:rPr lang="en-US" sz="1600" dirty="0" smtClean="0">
                <a:solidFill>
                  <a:schemeClr val="bg2"/>
                </a:solidFill>
                <a:latin typeface="Consolas" panose="020B0609020204030204" pitchFamily="49" charset="0"/>
                <a:cs typeface="Consolas" panose="020B0609020204030204" pitchFamily="49" charset="0"/>
              </a:rPr>
              <a:t>Node!'</a:t>
            </a:r>
            <a:r>
              <a:rPr lang="en-US" sz="1600" dirty="0">
                <a:solidFill>
                  <a:schemeClr val="bg2"/>
                </a:solidFill>
                <a:latin typeface="Consolas" panose="020B0609020204030204" pitchFamily="49" charset="0"/>
                <a:cs typeface="Consolas" panose="020B0609020204030204" pitchFamily="49" charset="0"/>
              </a:rPr>
              <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function (error)</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a:t>
            </a:r>
            <a:r>
              <a:rPr lang="en-US" sz="1600" dirty="0" smtClean="0">
                <a:solidFill>
                  <a:schemeClr val="bg2"/>
                </a:solidFill>
                <a:latin typeface="Consolas" panose="020B0609020204030204" pitchFamily="49" charset="0"/>
                <a:cs typeface="Consolas" panose="020B0609020204030204" pitchFamily="49" charset="0"/>
              </a:rPr>
              <a:t>…</a:t>
            </a:r>
            <a:r>
              <a:rPr lang="en-US" sz="1600" dirty="0">
                <a:solidFill>
                  <a:schemeClr val="bg2"/>
                </a:solidFill>
                <a:latin typeface="Consolas" panose="020B0609020204030204" pitchFamily="49" charset="0"/>
                <a:cs typeface="Consolas" panose="020B0609020204030204" pitchFamily="49" charset="0"/>
              </a:rPr>
              <a:t/>
            </a:r>
            <a:br>
              <a:rPr lang="en-US" sz="1600" dirty="0">
                <a:solidFill>
                  <a:schemeClr val="bg2"/>
                </a:solidFill>
                <a:latin typeface="Consolas" panose="020B0609020204030204" pitchFamily="49" charset="0"/>
                <a:cs typeface="Consolas" panose="020B0609020204030204" pitchFamily="49" charset="0"/>
              </a:rPr>
            </a:br>
            <a:r>
              <a:rPr lang="en-US" sz="1600" dirty="0">
                <a:solidFill>
                  <a:schemeClr val="bg2"/>
                </a:solidFill>
                <a:latin typeface="Consolas" panose="020B0609020204030204" pitchFamily="49" charset="0"/>
                <a:cs typeface="Consolas" panose="020B0609020204030204" pitchFamily="49" charset="0"/>
              </a:rPr>
              <a:t>      }</a:t>
            </a:r>
          </a:p>
          <a:p>
            <a:pPr defTabSz="932472" fontAlgn="base">
              <a:lnSpc>
                <a:spcPct val="90000"/>
              </a:lnSpc>
              <a:spcBef>
                <a:spcPct val="0"/>
              </a:spcBef>
              <a:spcAft>
                <a:spcPct val="0"/>
              </a:spcAft>
            </a:pPr>
            <a:r>
              <a:rPr lang="en-US" sz="1600" dirty="0">
                <a:solidFill>
                  <a:schemeClr val="bg2"/>
                </a:solidFill>
                <a:latin typeface="Consolas" panose="020B0609020204030204" pitchFamily="49" charset="0"/>
                <a:cs typeface="Consolas" panose="020B0609020204030204" pitchFamily="49" charset="0"/>
              </a:rPr>
              <a:t>); </a:t>
            </a:r>
          </a:p>
          <a:p>
            <a:pPr defTabSz="932472" fontAlgn="base">
              <a:lnSpc>
                <a:spcPct val="90000"/>
              </a:lnSpc>
              <a:spcBef>
                <a:spcPct val="0"/>
              </a:spcBef>
              <a:spcAft>
                <a:spcPct val="0"/>
              </a:spcAft>
            </a:pPr>
            <a:endParaRPr lang="en-US" sz="2400" dirty="0" smtClean="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177349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animBg="1"/>
      <p:bldP spid="12" grpId="0" animBg="1"/>
      <p:bldP spid="13" grpId="0" animBg="1"/>
      <p:bldP spid="17" grpId="0" animBg="1"/>
      <p:bldP spid="20" grpId="0" animBg="1"/>
    </p:bldLst>
  </p:timing>
</p:sld>
</file>

<file path=ppt/theme/theme1.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926dde2575c399a9dfc1a0653dd2753a">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f4cb2f060d10f12dd6d7af80b20dd6c"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11</Value>
      <Value>3</Value>
      <Value>233</Value>
      <Value>14</Value>
    </TaxCatchAll>
    <AverageRating xmlns="http://schemas.microsoft.com/sharepoint/v3" xsi:nil="true"/>
    <Event_x0020_End_x0020_Date xmlns="e36bfbf9-5e42-489c-a259-4c54eb22cb57">2014-08-01T07:00:00+00:00</Event_x0020_End_x0020_Date>
    <Event_x0020_Start_x0020_Date xmlns="e36bfbf9-5e42-489c-a259-4c54eb22cb57">2014-07-28T07:00:00+00:00</Event_x0020_Start_x0020_Date>
    <MS_x0020_Speaker xmlns="e36bfbf9-5e42-489c-a259-4c54eb22cb57">
      <UserInfo>
        <DisplayName/>
        <AccountId xsi:nil="true"/>
        <AccountType/>
      </UserInfo>
    </MS_x0020_Speaker>
    <External_x0020_Speaker xmlns="e36bfbf9-5e42-489c-a259-4c54eb22cb57">Elio Damaggio</External_x0020_Speaker>
    <Session_x0020_Code xmlns="e36bfbf9-5e42-489c-a259-4c54eb22cb57">AZR318</Session_x0020_Code>
    <Presentation_x0020_Date xmlns="e36bfbf9-5e42-489c-a259-4c54eb22cb57">2014-08-01T00:00:00-07:00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ermInfo xmlns="http://schemas.microsoft.com/office/infopath/2007/PartnerControls">
          <TermName xmlns="http://schemas.microsoft.com/office/infopath/2007/PartnerControls">TechReady 19</TermName>
          <TermId xmlns="http://schemas.microsoft.com/office/infopath/2007/PartnerControls">5be4d476-3801-4a2f-9d47-d64379603700</TermId>
        </TermInfo>
      </Term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l3c4e8b902d24cac82560b32d42c7cb4>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C7BA8-1186-489B-8D61-81E55531B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schemas.microsoft.com/sharepoint/v3"/>
    <ds:schemaRef ds:uri="http://purl.org/dc/dcmitype/"/>
    <ds:schemaRef ds:uri="e36bfbf9-5e42-489c-a259-4c54eb22cb57"/>
    <ds:schemaRef ds:uri="http://purl.org/dc/elements/1.1/"/>
    <ds:schemaRef ds:uri="230e9df3-be65-4c73-a93b-d1236ebd677e"/>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TR19_BO_CT_Template</Template>
  <TotalTime>3249</TotalTime>
  <Words>3516</Words>
  <Application>Microsoft Office PowerPoint</Application>
  <PresentationFormat>自訂</PresentationFormat>
  <Paragraphs>445</Paragraphs>
  <Slides>31</Slides>
  <Notes>15</Notes>
  <HiddenSlides>16</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31</vt:i4>
      </vt:variant>
    </vt:vector>
  </HeadingPairs>
  <TitlesOfParts>
    <vt:vector size="42" baseType="lpstr">
      <vt:lpstr>Segoe</vt:lpstr>
      <vt:lpstr>Segoe Light</vt:lpstr>
      <vt:lpstr>Segoe Semibold</vt:lpstr>
      <vt:lpstr>Arial</vt:lpstr>
      <vt:lpstr>Calibri</vt:lpstr>
      <vt:lpstr>Consolas</vt:lpstr>
      <vt:lpstr>Segoe UI</vt:lpstr>
      <vt:lpstr>Segoe UI Light</vt:lpstr>
      <vt:lpstr>Wingdings</vt:lpstr>
      <vt:lpstr>5-30551_TR19_BO_CT_Template</vt:lpstr>
      <vt:lpstr>3-30410_WPC_Breakout_Template_16x9</vt:lpstr>
      <vt:lpstr>Mobile Push Notifications to any client with Azure Notification Hubs</vt:lpstr>
      <vt:lpstr>Push notifications are essential in all apps</vt:lpstr>
      <vt:lpstr>Mobile push is everywhere</vt:lpstr>
      <vt:lpstr>Using Notification Hubs</vt:lpstr>
      <vt:lpstr>Advantages of using Notification Hubs</vt:lpstr>
      <vt:lpstr>Case studies</vt:lpstr>
      <vt:lpstr>Case Studies, continued</vt:lpstr>
      <vt:lpstr>What’s new</vt:lpstr>
      <vt:lpstr>Some snippets</vt:lpstr>
      <vt:lpstr>Tags</vt:lpstr>
      <vt:lpstr>Some snippets</vt:lpstr>
      <vt:lpstr>“How do I read tags from my hub?”</vt:lpstr>
      <vt:lpstr>Tag expressions</vt:lpstr>
      <vt:lpstr>Scheduled notifications</vt:lpstr>
      <vt:lpstr>Push to Sync</vt:lpstr>
      <vt:lpstr>Rich push &amp; Secure push</vt:lpstr>
      <vt:lpstr>When to register from your app back-end</vt:lpstr>
      <vt:lpstr>Registering from the back-end</vt:lpstr>
      <vt:lpstr>Super easy with Mobile Services integration</vt:lpstr>
      <vt:lpstr>Back-end driven tag updates</vt:lpstr>
      <vt:lpstr>Bulk registration management - new</vt:lpstr>
      <vt:lpstr>Push maturity model</vt:lpstr>
      <vt:lpstr>Agenda </vt:lpstr>
      <vt:lpstr>Using templates for x-plat &amp; localization</vt:lpstr>
      <vt:lpstr>SDK</vt:lpstr>
      <vt:lpstr>Push maturity model</vt:lpstr>
      <vt:lpstr>Push to Sync</vt:lpstr>
      <vt:lpstr>Rich push &amp; Secure push</vt:lpstr>
      <vt:lpstr>Pulling it all together - Retargeting</vt:lpstr>
      <vt:lpstr>Push maturity model</vt:lpstr>
      <vt:lpstr>Telemetry, security, and scale</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Push Notifications to any client with Azure Notification Hubs</dc:title>
  <dc:subject>TechReady 19</dc:subject>
  <dc:creator>Elio Damaggio</dc:creator>
  <cp:keywords>TechReady 19</cp:keywords>
  <dc:description>Template: Mitchell Derrey, Silver Fox Productions
Formatting: 
Event Date: July 28 - August 1, 2014
Event Location: WSCTC, Seattle, Wa
Audience Type: Internal</dc:description>
  <cp:lastModifiedBy>Michael SH Chi</cp:lastModifiedBy>
  <cp:revision>52</cp:revision>
  <dcterms:created xsi:type="dcterms:W3CDTF">2014-07-29T20:48:10Z</dcterms:created>
  <dcterms:modified xsi:type="dcterms:W3CDTF">2016-03-11T01:08:37Z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233;#TechReady 19|5be4d476-3801-4a2f-9d47-d64379603700</vt:lpwstr>
  </property>
  <property fmtid="{D5CDD505-2E9C-101B-9397-08002B2CF9AE}" pid="11" name="Audience1">
    <vt:lpwstr/>
  </property>
  <property fmtid="{D5CDD505-2E9C-101B-9397-08002B2CF9AE}" pid="12" name="Event Name">
    <vt:lpwstr>14;#TechReady|ebdf1b7d-d34f-4ccf-ac45-ca5a756d5c65</vt:lpwstr>
  </property>
</Properties>
</file>